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26"/>
  </p:notesMasterIdLst>
  <p:sldIdLst>
    <p:sldId id="256" r:id="rId2"/>
    <p:sldId id="2658" r:id="rId3"/>
    <p:sldId id="257" r:id="rId4"/>
    <p:sldId id="2641" r:id="rId5"/>
    <p:sldId id="2642" r:id="rId6"/>
    <p:sldId id="2656" r:id="rId7"/>
    <p:sldId id="2288" r:id="rId8"/>
    <p:sldId id="1304" r:id="rId9"/>
    <p:sldId id="2654" r:id="rId10"/>
    <p:sldId id="2644" r:id="rId11"/>
    <p:sldId id="2653" r:id="rId12"/>
    <p:sldId id="2643" r:id="rId13"/>
    <p:sldId id="2645" r:id="rId14"/>
    <p:sldId id="2639" r:id="rId15"/>
    <p:sldId id="2640" r:id="rId16"/>
    <p:sldId id="962" r:id="rId17"/>
    <p:sldId id="2657" r:id="rId18"/>
    <p:sldId id="2646" r:id="rId19"/>
    <p:sldId id="2647" r:id="rId20"/>
    <p:sldId id="2648" r:id="rId21"/>
    <p:sldId id="2649" r:id="rId22"/>
    <p:sldId id="2650" r:id="rId23"/>
    <p:sldId id="2651" r:id="rId24"/>
    <p:sldId id="2655" r:id="rId2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695" autoAdjust="0"/>
    <p:restoredTop sz="94660"/>
  </p:normalViewPr>
  <p:slideViewPr>
    <p:cSldViewPr snapToGrid="0">
      <p:cViewPr varScale="1">
        <p:scale>
          <a:sx n="113" d="100"/>
          <a:sy n="113" d="100"/>
        </p:scale>
        <p:origin x="528"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014A450-052E-45F5-BB1C-338D78632E0B}" type="datetimeFigureOut">
              <a:rPr lang="en-GB" smtClean="0"/>
              <a:t>24/04/2023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EBB5719-8F6B-4129-8445-DA8323D19DC0}" type="slidenum">
              <a:rPr lang="en-GB" smtClean="0"/>
              <a:t>‹#›</a:t>
            </a:fld>
            <a:endParaRPr lang="en-GB"/>
          </a:p>
        </p:txBody>
      </p:sp>
    </p:spTree>
    <p:extLst>
      <p:ext uri="{BB962C8B-B14F-4D97-AF65-F5344CB8AC3E}">
        <p14:creationId xmlns:p14="http://schemas.microsoft.com/office/powerpoint/2010/main" val="4095128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Slide Image Placeholder 1">
            <a:extLst>
              <a:ext uri="{FF2B5EF4-FFF2-40B4-BE49-F238E27FC236}">
                <a16:creationId xmlns:a16="http://schemas.microsoft.com/office/drawing/2014/main" id="{DE5538CA-5DF2-4468-9C55-30BC72885DD8}"/>
              </a:ext>
            </a:extLst>
          </p:cNvPr>
          <p:cNvSpPr>
            <a:spLocks noGrp="1" noRot="1" noChangeAspect="1" noTextEdit="1"/>
          </p:cNvSpPr>
          <p:nvPr>
            <p:ph type="sldImg"/>
          </p:nvPr>
        </p:nvSpPr>
        <p:spPr>
          <a:ln/>
        </p:spPr>
      </p:sp>
      <p:sp>
        <p:nvSpPr>
          <p:cNvPr id="129027" name="Notes Placeholder 2">
            <a:extLst>
              <a:ext uri="{FF2B5EF4-FFF2-40B4-BE49-F238E27FC236}">
                <a16:creationId xmlns:a16="http://schemas.microsoft.com/office/drawing/2014/main" id="{720B4D8B-2A80-4A32-8EE9-8454EF87B6F5}"/>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endParaRPr>
          </a:p>
        </p:txBody>
      </p:sp>
      <p:sp>
        <p:nvSpPr>
          <p:cNvPr id="129028" name="Slide Number Placeholder 3">
            <a:extLst>
              <a:ext uri="{FF2B5EF4-FFF2-40B4-BE49-F238E27FC236}">
                <a16:creationId xmlns:a16="http://schemas.microsoft.com/office/drawing/2014/main" id="{A14F5842-2DE8-42A6-B5A9-9F4CC1283733}"/>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E231CD92-64A3-4631-A93F-FE1E4670462A}" type="slidenum">
              <a:rPr lang="en-US" altLang="en-US" sz="1200" smtClean="0"/>
              <a:pPr/>
              <a:t>7</a:t>
            </a:fld>
            <a:endParaRPr lang="en-US" altLang="en-US" sz="120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4178" name="Slide Image Placeholder 1">
            <a:extLst>
              <a:ext uri="{FF2B5EF4-FFF2-40B4-BE49-F238E27FC236}">
                <a16:creationId xmlns:a16="http://schemas.microsoft.com/office/drawing/2014/main" id="{93B49742-99E5-4DD1-81E9-A3BA0E9BEC26}"/>
              </a:ext>
            </a:extLst>
          </p:cNvPr>
          <p:cNvSpPr>
            <a:spLocks noGrp="1" noRot="1" noChangeAspect="1" noTextEdit="1"/>
          </p:cNvSpPr>
          <p:nvPr>
            <p:ph type="sldImg"/>
          </p:nvPr>
        </p:nvSpPr>
        <p:spPr>
          <a:ln/>
        </p:spPr>
      </p:sp>
      <p:sp>
        <p:nvSpPr>
          <p:cNvPr id="434179" name="Notes Placeholder 2">
            <a:extLst>
              <a:ext uri="{FF2B5EF4-FFF2-40B4-BE49-F238E27FC236}">
                <a16:creationId xmlns:a16="http://schemas.microsoft.com/office/drawing/2014/main" id="{8CEABA81-3F0D-4D77-A4E3-F795D0BD7594}"/>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endParaRPr>
          </a:p>
        </p:txBody>
      </p:sp>
      <p:sp>
        <p:nvSpPr>
          <p:cNvPr id="434180" name="Slide Number Placeholder 3">
            <a:extLst>
              <a:ext uri="{FF2B5EF4-FFF2-40B4-BE49-F238E27FC236}">
                <a16:creationId xmlns:a16="http://schemas.microsoft.com/office/drawing/2014/main" id="{54C1C3EB-0F75-427F-A8C6-EA18B19E99C3}"/>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E928C3AE-9D45-4547-844C-E962595B4B2E}" type="slidenum">
              <a:rPr lang="en-US" altLang="en-US" sz="1200" smtClean="0"/>
              <a:pPr/>
              <a:t>8</a:t>
            </a:fld>
            <a:endParaRPr lang="en-US" altLang="en-US" sz="120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a:extLst>
              <a:ext uri="{FF2B5EF4-FFF2-40B4-BE49-F238E27FC236}">
                <a16:creationId xmlns:a16="http://schemas.microsoft.com/office/drawing/2014/main" id="{8BCC7C9D-8AC4-4126-B7F4-9A53CDDE2C0E}"/>
              </a:ext>
            </a:extLst>
          </p:cNvPr>
          <p:cNvSpPr>
            <a:spLocks noGrp="1" noRot="1" noChangeAspect="1" noChangeArrowheads="1" noTextEdit="1"/>
          </p:cNvSpPr>
          <p:nvPr>
            <p:ph type="sldImg"/>
          </p:nvPr>
        </p:nvSpPr>
        <p:spPr>
          <a:ln/>
        </p:spPr>
      </p:sp>
      <p:sp>
        <p:nvSpPr>
          <p:cNvPr id="55299" name="Notes Placeholder 2">
            <a:extLst>
              <a:ext uri="{FF2B5EF4-FFF2-40B4-BE49-F238E27FC236}">
                <a16:creationId xmlns:a16="http://schemas.microsoft.com/office/drawing/2014/main" id="{388076DF-0BC0-45C8-BD9B-76B264A849D6}"/>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endParaRPr>
          </a:p>
        </p:txBody>
      </p:sp>
      <p:sp>
        <p:nvSpPr>
          <p:cNvPr id="55300" name="Slide Number Placeholder 3">
            <a:extLst>
              <a:ext uri="{FF2B5EF4-FFF2-40B4-BE49-F238E27FC236}">
                <a16:creationId xmlns:a16="http://schemas.microsoft.com/office/drawing/2014/main" id="{89CD65C8-887F-4D71-BF85-EA02E4FA3CBE}"/>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329BB798-B61C-41F0-9446-24964FA8E8B1}" type="slidenum">
              <a:rPr lang="en-US" altLang="en-US" sz="1200" smtClean="0"/>
              <a:pPr/>
              <a:t>9</a:t>
            </a:fld>
            <a:endParaRPr lang="en-US" altLang="en-US" sz="1200"/>
          </a:p>
        </p:txBody>
      </p:sp>
    </p:spTree>
    <p:extLst>
      <p:ext uri="{BB962C8B-B14F-4D97-AF65-F5344CB8AC3E}">
        <p14:creationId xmlns:p14="http://schemas.microsoft.com/office/powerpoint/2010/main" val="26105935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Slide Image Placeholder 1">
            <a:extLst>
              <a:ext uri="{FF2B5EF4-FFF2-40B4-BE49-F238E27FC236}">
                <a16:creationId xmlns:a16="http://schemas.microsoft.com/office/drawing/2014/main" id="{51093CDC-07EA-4AFB-9766-0F95A722206B}"/>
              </a:ext>
            </a:extLst>
          </p:cNvPr>
          <p:cNvSpPr>
            <a:spLocks noGrp="1" noRot="1" noChangeAspect="1" noTextEdit="1"/>
          </p:cNvSpPr>
          <p:nvPr>
            <p:ph type="sldImg"/>
          </p:nvPr>
        </p:nvSpPr>
        <p:spPr>
          <a:ln/>
        </p:spPr>
      </p:sp>
      <p:sp>
        <p:nvSpPr>
          <p:cNvPr id="126979" name="Notes Placeholder 2">
            <a:extLst>
              <a:ext uri="{FF2B5EF4-FFF2-40B4-BE49-F238E27FC236}">
                <a16:creationId xmlns:a16="http://schemas.microsoft.com/office/drawing/2014/main" id="{7D0F9FB0-C7E6-4788-ADFD-2738E859BC08}"/>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endParaRPr>
          </a:p>
        </p:txBody>
      </p:sp>
      <p:sp>
        <p:nvSpPr>
          <p:cNvPr id="126980" name="Slide Number Placeholder 3">
            <a:extLst>
              <a:ext uri="{FF2B5EF4-FFF2-40B4-BE49-F238E27FC236}">
                <a16:creationId xmlns:a16="http://schemas.microsoft.com/office/drawing/2014/main" id="{6C1E2BE2-3C6B-4962-976E-D73FEE6890AA}"/>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C9EB29A8-D82C-45B2-A407-FB72C7595130}" type="slidenum">
              <a:rPr lang="en-US" altLang="en-US" sz="1200" smtClean="0"/>
              <a:pPr/>
              <a:t>16</a:t>
            </a:fld>
            <a:endParaRPr lang="en-US" altLang="en-US" sz="120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a:extLst>
              <a:ext uri="{FF2B5EF4-FFF2-40B4-BE49-F238E27FC236}">
                <a16:creationId xmlns:a16="http://schemas.microsoft.com/office/drawing/2014/main" id="{8BCC7C9D-8AC4-4126-B7F4-9A53CDDE2C0E}"/>
              </a:ext>
            </a:extLst>
          </p:cNvPr>
          <p:cNvSpPr>
            <a:spLocks noGrp="1" noRot="1" noChangeAspect="1" noChangeArrowheads="1" noTextEdit="1"/>
          </p:cNvSpPr>
          <p:nvPr>
            <p:ph type="sldImg"/>
          </p:nvPr>
        </p:nvSpPr>
        <p:spPr>
          <a:ln/>
        </p:spPr>
      </p:sp>
      <p:sp>
        <p:nvSpPr>
          <p:cNvPr id="55299" name="Notes Placeholder 2">
            <a:extLst>
              <a:ext uri="{FF2B5EF4-FFF2-40B4-BE49-F238E27FC236}">
                <a16:creationId xmlns:a16="http://schemas.microsoft.com/office/drawing/2014/main" id="{388076DF-0BC0-45C8-BD9B-76B264A849D6}"/>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endParaRPr>
          </a:p>
        </p:txBody>
      </p:sp>
      <p:sp>
        <p:nvSpPr>
          <p:cNvPr id="55300" name="Slide Number Placeholder 3">
            <a:extLst>
              <a:ext uri="{FF2B5EF4-FFF2-40B4-BE49-F238E27FC236}">
                <a16:creationId xmlns:a16="http://schemas.microsoft.com/office/drawing/2014/main" id="{89CD65C8-887F-4D71-BF85-EA02E4FA3CBE}"/>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329BB798-B61C-41F0-9446-24964FA8E8B1}" type="slidenum">
              <a:rPr lang="en-US" altLang="en-US" sz="1200" smtClean="0"/>
              <a:pPr/>
              <a:t>17</a:t>
            </a:fld>
            <a:endParaRPr lang="en-US" altLang="en-US" sz="1200"/>
          </a:p>
        </p:txBody>
      </p:sp>
    </p:spTree>
    <p:extLst>
      <p:ext uri="{BB962C8B-B14F-4D97-AF65-F5344CB8AC3E}">
        <p14:creationId xmlns:p14="http://schemas.microsoft.com/office/powerpoint/2010/main" val="5465770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9" name="Picture 8" descr="HD-PanelTitle-GrommetsCombine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B61BEF0D-F0BB-DE4B-95CE-6DB70DBA9567}" type="datetimeFigureOut">
              <a:rPr lang="en-US" dirty="0"/>
              <a:pPr/>
              <a:t>4/24/2023</a:t>
            </a:fld>
            <a:endParaRPr lang="en-US" dirty="0"/>
          </a:p>
        </p:txBody>
      </p:sp>
      <p:sp>
        <p:nvSpPr>
          <p:cNvPr id="5" name="Footer Placeholder 4"/>
          <p:cNvSpPr>
            <a:spLocks noGrp="1"/>
          </p:cNvSpPr>
          <p:nvPr>
            <p:ph type="ftr" sz="quarter" idx="11"/>
          </p:nvPr>
        </p:nvSpPr>
        <p:spPr>
          <a:xfrm>
            <a:off x="2692397" y="5037663"/>
            <a:ext cx="5214635" cy="279400"/>
          </a:xfrm>
        </p:spPr>
        <p:txBody>
          <a:bodyPr/>
          <a:lstStyle/>
          <a:p>
            <a:endParaRPr lang="en-US" dirty="0"/>
          </a:p>
        </p:txBody>
      </p:sp>
      <p:sp>
        <p:nvSpPr>
          <p:cNvPr id="6" name="Slide Number Placeholder 5"/>
          <p:cNvSpPr>
            <a:spLocks noGrp="1"/>
          </p:cNvSpPr>
          <p:nvPr>
            <p:ph type="sldNum" sz="quarter" idx="12"/>
          </p:nvPr>
        </p:nvSpPr>
        <p:spPr>
          <a:xfrm>
            <a:off x="8956900" y="5037663"/>
            <a:ext cx="551167" cy="279400"/>
          </a:xfrm>
        </p:spPr>
        <p:txBody>
          <a:bodyPr/>
          <a:lstStyle/>
          <a:p>
            <a:fld id="{D57F1E4F-1CFF-5643-939E-217C01CDF565}" type="slidenum">
              <a:rPr lang="en-US" dirty="0"/>
              <a:pPr/>
              <a:t>‹#›</a:t>
            </a:fld>
            <a:endParaRPr lang="en-US" dirty="0"/>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5BFA754-D5C3-4E66-96A6-867B257F58DC}" type="datetimeFigureOut">
              <a:rPr lang="en-US" dirty="0"/>
              <a:t>4/24/2023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D84065D-F351-4B03-BD91-D8A6B8D4B362}"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4/24/2023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5BFA754-D5C3-4E66-96A6-867B257F58DC}" type="datetimeFigureOut">
              <a:rPr lang="en-US" dirty="0"/>
              <a:t>4/24/2023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D84065D-F351-4B03-BD91-D8A6B8D4B362}"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1"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80671" y="3243262"/>
            <a:ext cx="4718304"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4/24/2023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4/24/2023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4/24/2023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4/24/2023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4/24/2023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4/24/2023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4/24/2023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4/24/2023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4/24/2023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4"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4/24/2023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1"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4/24/2023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4/24/2023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4/24/2023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HD-PanelContent-GrommetsCombined.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4/24/2023</a:t>
            </a:fld>
            <a:endParaRPr lang="en-US" dirty="0"/>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8" r:id="rId2"/>
    <p:sldLayoutId id="2147483651" r:id="rId3"/>
    <p:sldLayoutId id="2147483669" r:id="rId4"/>
    <p:sldLayoutId id="2147483653" r:id="rId5"/>
    <p:sldLayoutId id="2147483654" r:id="rId6"/>
    <p:sldLayoutId id="2147483655" r:id="rId7"/>
    <p:sldLayoutId id="2147483656" r:id="rId8"/>
    <p:sldLayoutId id="2147483660" r:id="rId9"/>
    <p:sldLayoutId id="2147483657" r:id="rId10"/>
    <p:sldLayoutId id="2147483663" r:id="rId11"/>
    <p:sldLayoutId id="2147483664" r:id="rId12"/>
    <p:sldLayoutId id="2147483665" r:id="rId13"/>
    <p:sldLayoutId id="2147483666" r:id="rId14"/>
    <p:sldLayoutId id="2147483667" r:id="rId15"/>
    <p:sldLayoutId id="2147483658" r:id="rId16"/>
    <p:sldLayoutId id="2147483659"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s://www.google.co.uk/url?sa=i&amp;rct=j&amp;q=&amp;esrc=s&amp;source=images&amp;cd=&amp;cad=rja&amp;uact=8&amp;ved=0ahUKEwjw7fj-voHWAhWHwBQKHYf4CpEQjRwIBw&amp;url=https://www.pinterest.com/pin/418131146623443705/&amp;psig=AFQjCNFyMtAxrXaVFsJflOJMix2Pn-Ti3w&amp;ust=1504269534714125"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ACD996-1CB2-48C2-B30E-E95AB1FA408B}"/>
              </a:ext>
            </a:extLst>
          </p:cNvPr>
          <p:cNvSpPr>
            <a:spLocks noGrp="1"/>
          </p:cNvSpPr>
          <p:nvPr>
            <p:ph type="ctrTitle"/>
          </p:nvPr>
        </p:nvSpPr>
        <p:spPr>
          <a:xfrm>
            <a:off x="2692398" y="1871131"/>
            <a:ext cx="6815669" cy="1634069"/>
          </a:xfrm>
        </p:spPr>
        <p:txBody>
          <a:bodyPr/>
          <a:lstStyle/>
          <a:p>
            <a:r>
              <a:rPr lang="en-US" sz="3200" dirty="0"/>
              <a:t>Therapeutic Thinking at Winnersh Primary School </a:t>
            </a:r>
            <a:endParaRPr lang="en-GB" sz="3200" dirty="0"/>
          </a:p>
        </p:txBody>
      </p:sp>
      <p:sp>
        <p:nvSpPr>
          <p:cNvPr id="3" name="Subtitle 2">
            <a:extLst>
              <a:ext uri="{FF2B5EF4-FFF2-40B4-BE49-F238E27FC236}">
                <a16:creationId xmlns:a16="http://schemas.microsoft.com/office/drawing/2014/main" id="{F10E1F14-09A6-4976-92F3-A4447A07F7FC}"/>
              </a:ext>
            </a:extLst>
          </p:cNvPr>
          <p:cNvSpPr>
            <a:spLocks noGrp="1"/>
          </p:cNvSpPr>
          <p:nvPr>
            <p:ph type="subTitle" idx="1"/>
          </p:nvPr>
        </p:nvSpPr>
        <p:spPr/>
        <p:txBody>
          <a:bodyPr/>
          <a:lstStyle/>
          <a:p>
            <a:endParaRPr lang="en-GB" dirty="0"/>
          </a:p>
        </p:txBody>
      </p:sp>
    </p:spTree>
    <p:extLst>
      <p:ext uri="{BB962C8B-B14F-4D97-AF65-F5344CB8AC3E}">
        <p14:creationId xmlns:p14="http://schemas.microsoft.com/office/powerpoint/2010/main" val="5165830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B92016-FB4A-47DC-9D14-321FC0475D06}"/>
              </a:ext>
            </a:extLst>
          </p:cNvPr>
          <p:cNvSpPr>
            <a:spLocks noGrp="1"/>
          </p:cNvSpPr>
          <p:nvPr>
            <p:ph type="title"/>
          </p:nvPr>
        </p:nvSpPr>
        <p:spPr/>
        <p:txBody>
          <a:bodyPr/>
          <a:lstStyle/>
          <a:p>
            <a:r>
              <a:rPr lang="en-US" dirty="0"/>
              <a:t>Why the need for change?</a:t>
            </a:r>
            <a:endParaRPr lang="en-GB" dirty="0"/>
          </a:p>
        </p:txBody>
      </p:sp>
      <p:sp>
        <p:nvSpPr>
          <p:cNvPr id="3" name="Content Placeholder 2">
            <a:extLst>
              <a:ext uri="{FF2B5EF4-FFF2-40B4-BE49-F238E27FC236}">
                <a16:creationId xmlns:a16="http://schemas.microsoft.com/office/drawing/2014/main" id="{54461878-90F6-4BC2-90DE-29F036B0C508}"/>
              </a:ext>
            </a:extLst>
          </p:cNvPr>
          <p:cNvSpPr>
            <a:spLocks noGrp="1"/>
          </p:cNvSpPr>
          <p:nvPr>
            <p:ph idx="1"/>
          </p:nvPr>
        </p:nvSpPr>
        <p:spPr/>
        <p:txBody>
          <a:bodyPr>
            <a:normAutofit/>
          </a:bodyPr>
          <a:lstStyle/>
          <a:p>
            <a:pPr marL="0" indent="0">
              <a:buNone/>
            </a:pPr>
            <a:r>
              <a:rPr lang="en-US" dirty="0"/>
              <a:t>Our old </a:t>
            </a:r>
            <a:r>
              <a:rPr lang="en-US" dirty="0" err="1"/>
              <a:t>behaviour</a:t>
            </a:r>
            <a:r>
              <a:rPr lang="en-US" dirty="0"/>
              <a:t> system was very public, all children’s names were displayed on behavior charts in the classrooms, visually displaying to all which </a:t>
            </a:r>
            <a:r>
              <a:rPr lang="en-US" dirty="0" err="1"/>
              <a:t>colour</a:t>
            </a:r>
            <a:r>
              <a:rPr lang="en-US" dirty="0"/>
              <a:t> the children were on. We felt that this system had become quite outdated and over time our original message of ‘its good to be green’ had been lost. Inconsistency had become apparent and sometimes children were moving up increments of the chart reaching gold by carrying out non-negotiable </a:t>
            </a:r>
            <a:r>
              <a:rPr lang="en-US" dirty="0" err="1"/>
              <a:t>behaviours</a:t>
            </a:r>
            <a:r>
              <a:rPr lang="en-US" dirty="0"/>
              <a:t>.</a:t>
            </a:r>
          </a:p>
          <a:p>
            <a:pPr marL="0" indent="0">
              <a:buNone/>
            </a:pPr>
            <a:endParaRPr lang="en-GB" dirty="0"/>
          </a:p>
        </p:txBody>
      </p:sp>
      <p:pic>
        <p:nvPicPr>
          <p:cNvPr id="4" name="Picture 3">
            <a:extLst>
              <a:ext uri="{FF2B5EF4-FFF2-40B4-BE49-F238E27FC236}">
                <a16:creationId xmlns:a16="http://schemas.microsoft.com/office/drawing/2014/main" id="{4EE066AE-3ACF-4031-BC35-771EF2F19874}"/>
              </a:ext>
            </a:extLst>
          </p:cNvPr>
          <p:cNvPicPr>
            <a:picLocks noChangeAspect="1"/>
          </p:cNvPicPr>
          <p:nvPr/>
        </p:nvPicPr>
        <p:blipFill>
          <a:blip r:embed="rId2"/>
          <a:stretch>
            <a:fillRect/>
          </a:stretch>
        </p:blipFill>
        <p:spPr>
          <a:xfrm>
            <a:off x="9371709" y="4462561"/>
            <a:ext cx="1257143" cy="2029978"/>
          </a:xfrm>
          <a:prstGeom prst="rect">
            <a:avLst/>
          </a:prstGeom>
        </p:spPr>
      </p:pic>
    </p:spTree>
    <p:extLst>
      <p:ext uri="{BB962C8B-B14F-4D97-AF65-F5344CB8AC3E}">
        <p14:creationId xmlns:p14="http://schemas.microsoft.com/office/powerpoint/2010/main" val="11111524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A42FAA-60B5-4233-B593-BC9EDC5EAD13}"/>
              </a:ext>
            </a:extLst>
          </p:cNvPr>
          <p:cNvSpPr>
            <a:spLocks noGrp="1"/>
          </p:cNvSpPr>
          <p:nvPr>
            <p:ph type="title"/>
          </p:nvPr>
        </p:nvSpPr>
        <p:spPr/>
        <p:txBody>
          <a:bodyPr/>
          <a:lstStyle/>
          <a:p>
            <a:r>
              <a:rPr lang="en-US" dirty="0"/>
              <a:t>Our Vision</a:t>
            </a:r>
            <a:endParaRPr lang="en-GB" dirty="0"/>
          </a:p>
        </p:txBody>
      </p:sp>
      <p:sp>
        <p:nvSpPr>
          <p:cNvPr id="3" name="Content Placeholder 2">
            <a:extLst>
              <a:ext uri="{FF2B5EF4-FFF2-40B4-BE49-F238E27FC236}">
                <a16:creationId xmlns:a16="http://schemas.microsoft.com/office/drawing/2014/main" id="{09EC037F-E18C-44F5-AB82-CDFC6B3A673A}"/>
              </a:ext>
            </a:extLst>
          </p:cNvPr>
          <p:cNvSpPr>
            <a:spLocks noGrp="1"/>
          </p:cNvSpPr>
          <p:nvPr>
            <p:ph idx="1"/>
          </p:nvPr>
        </p:nvSpPr>
        <p:spPr/>
        <p:txBody>
          <a:bodyPr/>
          <a:lstStyle/>
          <a:p>
            <a:pPr marL="0" indent="0">
              <a:buNone/>
            </a:pPr>
            <a:r>
              <a:rPr lang="en-GB" dirty="0"/>
              <a:t>At Winnersh Primary School we have decided to follow some of the principles of a Therapeutic Thinking approach towards our behaviour. </a:t>
            </a:r>
          </a:p>
          <a:p>
            <a:pPr marL="0" indent="0">
              <a:buNone/>
            </a:pPr>
            <a:r>
              <a:rPr lang="en-GB" dirty="0"/>
              <a:t>We believe that </a:t>
            </a:r>
            <a:r>
              <a:rPr lang="en-US" dirty="0"/>
              <a:t>positive experiences lead to positive feeling and negative experiences lead to negative feelings. </a:t>
            </a:r>
            <a:r>
              <a:rPr lang="en-GB" dirty="0"/>
              <a:t>We want to create an environment where positive behaviours are more likely by proactively supporting pupils to behave appropriately. </a:t>
            </a:r>
          </a:p>
          <a:p>
            <a:pPr marL="0" indent="0">
              <a:buNone/>
            </a:pPr>
            <a:endParaRPr lang="en-GB" dirty="0"/>
          </a:p>
        </p:txBody>
      </p:sp>
    </p:spTree>
    <p:extLst>
      <p:ext uri="{BB962C8B-B14F-4D97-AF65-F5344CB8AC3E}">
        <p14:creationId xmlns:p14="http://schemas.microsoft.com/office/powerpoint/2010/main" val="34514402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355E88-3822-4AC2-9FAB-5F9DF2727DBA}"/>
              </a:ext>
            </a:extLst>
          </p:cNvPr>
          <p:cNvSpPr>
            <a:spLocks noGrp="1"/>
          </p:cNvSpPr>
          <p:nvPr>
            <p:ph type="title"/>
          </p:nvPr>
        </p:nvSpPr>
        <p:spPr/>
        <p:txBody>
          <a:bodyPr/>
          <a:lstStyle/>
          <a:p>
            <a:r>
              <a:rPr lang="en-US" dirty="0"/>
              <a:t>Goals</a:t>
            </a:r>
            <a:endParaRPr lang="en-GB" dirty="0"/>
          </a:p>
        </p:txBody>
      </p:sp>
      <p:sp>
        <p:nvSpPr>
          <p:cNvPr id="3" name="Content Placeholder 2">
            <a:extLst>
              <a:ext uri="{FF2B5EF4-FFF2-40B4-BE49-F238E27FC236}">
                <a16:creationId xmlns:a16="http://schemas.microsoft.com/office/drawing/2014/main" id="{633B0153-51BE-49A0-B354-92CCA3DEC089}"/>
              </a:ext>
            </a:extLst>
          </p:cNvPr>
          <p:cNvSpPr>
            <a:spLocks noGrp="1"/>
          </p:cNvSpPr>
          <p:nvPr>
            <p:ph idx="1"/>
          </p:nvPr>
        </p:nvSpPr>
        <p:spPr/>
        <p:txBody>
          <a:bodyPr>
            <a:normAutofit/>
          </a:bodyPr>
          <a:lstStyle/>
          <a:p>
            <a:pPr lvl="0"/>
            <a:r>
              <a:rPr lang="en-GB" dirty="0"/>
              <a:t>A warm welcome for everyone </a:t>
            </a:r>
          </a:p>
          <a:p>
            <a:pPr lvl="0"/>
            <a:r>
              <a:rPr lang="en-GB" dirty="0"/>
              <a:t>A passion for learning </a:t>
            </a:r>
            <a:endParaRPr lang="en-GB" i="1" dirty="0"/>
          </a:p>
          <a:p>
            <a:pPr lvl="0"/>
            <a:r>
              <a:rPr lang="en-GB" dirty="0"/>
              <a:t>The chance to take risks</a:t>
            </a:r>
            <a:r>
              <a:rPr lang="en-GB" i="1" dirty="0"/>
              <a:t> </a:t>
            </a:r>
            <a:endParaRPr lang="en-GB" dirty="0"/>
          </a:p>
          <a:p>
            <a:pPr lvl="0"/>
            <a:r>
              <a:rPr lang="en-GB" dirty="0"/>
              <a:t>Encouragement to keep going </a:t>
            </a:r>
          </a:p>
          <a:p>
            <a:pPr lvl="0"/>
            <a:r>
              <a:rPr lang="en-GB" dirty="0"/>
              <a:t>Opportunities to share and celebrate achievements </a:t>
            </a:r>
          </a:p>
          <a:p>
            <a:endParaRPr lang="en-GB" dirty="0"/>
          </a:p>
        </p:txBody>
      </p:sp>
    </p:spTree>
    <p:extLst>
      <p:ext uri="{BB962C8B-B14F-4D97-AF65-F5344CB8AC3E}">
        <p14:creationId xmlns:p14="http://schemas.microsoft.com/office/powerpoint/2010/main" val="39370161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3B6F60-AE84-405C-AE35-67B88936A598}"/>
              </a:ext>
            </a:extLst>
          </p:cNvPr>
          <p:cNvSpPr>
            <a:spLocks noGrp="1"/>
          </p:cNvSpPr>
          <p:nvPr>
            <p:ph type="title"/>
          </p:nvPr>
        </p:nvSpPr>
        <p:spPr/>
        <p:txBody>
          <a:bodyPr/>
          <a:lstStyle/>
          <a:p>
            <a:r>
              <a:rPr lang="en-US" dirty="0"/>
              <a:t>Values</a:t>
            </a:r>
            <a:endParaRPr lang="en-GB" dirty="0"/>
          </a:p>
        </p:txBody>
      </p:sp>
      <p:sp>
        <p:nvSpPr>
          <p:cNvPr id="3" name="Content Placeholder 2">
            <a:extLst>
              <a:ext uri="{FF2B5EF4-FFF2-40B4-BE49-F238E27FC236}">
                <a16:creationId xmlns:a16="http://schemas.microsoft.com/office/drawing/2014/main" id="{E7A453E2-F373-4987-85A5-1F132CC22B6B}"/>
              </a:ext>
            </a:extLst>
          </p:cNvPr>
          <p:cNvSpPr>
            <a:spLocks noGrp="1"/>
          </p:cNvSpPr>
          <p:nvPr>
            <p:ph idx="1"/>
          </p:nvPr>
        </p:nvSpPr>
        <p:spPr/>
        <p:txBody>
          <a:bodyPr/>
          <a:lstStyle/>
          <a:p>
            <a:pPr lvl="0"/>
            <a:r>
              <a:rPr lang="en-GB" dirty="0"/>
              <a:t>Get Involved</a:t>
            </a:r>
          </a:p>
          <a:p>
            <a:pPr lvl="0"/>
            <a:r>
              <a:rPr lang="en-GB" dirty="0"/>
              <a:t>Show Respect</a:t>
            </a:r>
          </a:p>
          <a:p>
            <a:pPr lvl="0"/>
            <a:r>
              <a:rPr lang="en-GB" dirty="0"/>
              <a:t>Embrace Challenge</a:t>
            </a:r>
          </a:p>
          <a:p>
            <a:endParaRPr lang="en-GB" dirty="0"/>
          </a:p>
        </p:txBody>
      </p:sp>
    </p:spTree>
    <p:extLst>
      <p:ext uri="{BB962C8B-B14F-4D97-AF65-F5344CB8AC3E}">
        <p14:creationId xmlns:p14="http://schemas.microsoft.com/office/powerpoint/2010/main" val="33622866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CEA30E-2BF2-4215-97B9-EA1E8609CB0B}"/>
              </a:ext>
            </a:extLst>
          </p:cNvPr>
          <p:cNvSpPr>
            <a:spLocks noGrp="1"/>
          </p:cNvSpPr>
          <p:nvPr>
            <p:ph type="title"/>
          </p:nvPr>
        </p:nvSpPr>
        <p:spPr/>
        <p:txBody>
          <a:bodyPr/>
          <a:lstStyle/>
          <a:p>
            <a:endParaRPr lang="en-GB"/>
          </a:p>
        </p:txBody>
      </p:sp>
      <p:pic>
        <p:nvPicPr>
          <p:cNvPr id="4" name="Content Placeholder 3">
            <a:extLst>
              <a:ext uri="{FF2B5EF4-FFF2-40B4-BE49-F238E27FC236}">
                <a16:creationId xmlns:a16="http://schemas.microsoft.com/office/drawing/2014/main" id="{9DDEC71D-EB03-415D-9DFD-F69F1F95A982}"/>
              </a:ext>
            </a:extLst>
          </p:cNvPr>
          <p:cNvPicPr>
            <a:picLocks noGrp="1" noChangeAspect="1"/>
          </p:cNvPicPr>
          <p:nvPr>
            <p:ph idx="1"/>
          </p:nvPr>
        </p:nvPicPr>
        <p:blipFill>
          <a:blip r:embed="rId2"/>
          <a:stretch>
            <a:fillRect/>
          </a:stretch>
        </p:blipFill>
        <p:spPr>
          <a:xfrm>
            <a:off x="2135100" y="982132"/>
            <a:ext cx="7193457" cy="5169889"/>
          </a:xfrm>
          <a:prstGeom prst="rect">
            <a:avLst/>
          </a:prstGeom>
        </p:spPr>
      </p:pic>
    </p:spTree>
    <p:extLst>
      <p:ext uri="{BB962C8B-B14F-4D97-AF65-F5344CB8AC3E}">
        <p14:creationId xmlns:p14="http://schemas.microsoft.com/office/powerpoint/2010/main" val="36309113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TextBox 1">
            <a:extLst>
              <a:ext uri="{FF2B5EF4-FFF2-40B4-BE49-F238E27FC236}">
                <a16:creationId xmlns:a16="http://schemas.microsoft.com/office/drawing/2014/main" id="{331F08FD-2ED0-464E-B494-DC1891D0DB16}"/>
              </a:ext>
            </a:extLst>
          </p:cNvPr>
          <p:cNvSpPr txBox="1">
            <a:spLocks noChangeArrowheads="1"/>
          </p:cNvSpPr>
          <p:nvPr/>
        </p:nvSpPr>
        <p:spPr bwMode="auto">
          <a:xfrm>
            <a:off x="3935414" y="6021389"/>
            <a:ext cx="4897437" cy="46166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Times" panose="02020603050405020304" pitchFamily="18" charset="0"/>
              </a:defRPr>
            </a:lvl3pPr>
            <a:lvl4pPr marL="1600200" indent="-228600">
              <a:spcBef>
                <a:spcPct val="20000"/>
              </a:spcBef>
              <a:buChar char="–"/>
              <a:defRPr sz="2000">
                <a:solidFill>
                  <a:schemeClr val="tx1"/>
                </a:solidFill>
                <a:latin typeface="Times" panose="02020603050405020304" pitchFamily="18" charset="0"/>
              </a:defRPr>
            </a:lvl4pPr>
            <a:lvl5pPr marL="2057400" indent="-228600">
              <a:spcBef>
                <a:spcPct val="20000"/>
              </a:spcBef>
              <a:buChar char="»"/>
              <a:defRPr sz="2000">
                <a:solidFill>
                  <a:schemeClr val="tx1"/>
                </a:solidFill>
                <a:latin typeface="Times"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panose="02020603050405020304" pitchFamily="18" charset="0"/>
              </a:defRPr>
            </a:lvl9pPr>
          </a:lstStyle>
          <a:p>
            <a:pPr>
              <a:spcBef>
                <a:spcPct val="0"/>
              </a:spcBef>
              <a:buFontTx/>
              <a:buNone/>
            </a:pPr>
            <a:endParaRPr lang="en-GB" altLang="en-US" sz="2400"/>
          </a:p>
        </p:txBody>
      </p:sp>
      <p:graphicFrame>
        <p:nvGraphicFramePr>
          <p:cNvPr id="4" name="Table 4">
            <a:extLst>
              <a:ext uri="{FF2B5EF4-FFF2-40B4-BE49-F238E27FC236}">
                <a16:creationId xmlns:a16="http://schemas.microsoft.com/office/drawing/2014/main" id="{6036D30D-165F-400F-8C1F-E2F24994F356}"/>
              </a:ext>
            </a:extLst>
          </p:cNvPr>
          <p:cNvGraphicFramePr>
            <a:graphicFrameLocks noGrp="1"/>
          </p:cNvGraphicFramePr>
          <p:nvPr>
            <p:ph idx="1"/>
            <p:extLst>
              <p:ext uri="{D42A27DB-BD31-4B8C-83A1-F6EECF244321}">
                <p14:modId xmlns:p14="http://schemas.microsoft.com/office/powerpoint/2010/main" val="2704161566"/>
              </p:ext>
            </p:extLst>
          </p:nvPr>
        </p:nvGraphicFramePr>
        <p:xfrm>
          <a:off x="1350964" y="1104110"/>
          <a:ext cx="3762574" cy="4996936"/>
        </p:xfrm>
        <a:graphic>
          <a:graphicData uri="http://schemas.openxmlformats.org/drawingml/2006/table">
            <a:tbl>
              <a:tblPr firstRow="1" bandRow="1">
                <a:tableStyleId>{5C22544A-7EE6-4342-B048-85BDC9FD1C3A}</a:tableStyleId>
              </a:tblPr>
              <a:tblGrid>
                <a:gridCol w="1254191">
                  <a:extLst>
                    <a:ext uri="{9D8B030D-6E8A-4147-A177-3AD203B41FA5}">
                      <a16:colId xmlns:a16="http://schemas.microsoft.com/office/drawing/2014/main" val="20000"/>
                    </a:ext>
                  </a:extLst>
                </a:gridCol>
                <a:gridCol w="1110575">
                  <a:extLst>
                    <a:ext uri="{9D8B030D-6E8A-4147-A177-3AD203B41FA5}">
                      <a16:colId xmlns:a16="http://schemas.microsoft.com/office/drawing/2014/main" val="20001"/>
                    </a:ext>
                  </a:extLst>
                </a:gridCol>
                <a:gridCol w="1397808">
                  <a:extLst>
                    <a:ext uri="{9D8B030D-6E8A-4147-A177-3AD203B41FA5}">
                      <a16:colId xmlns:a16="http://schemas.microsoft.com/office/drawing/2014/main" val="20002"/>
                    </a:ext>
                  </a:extLst>
                </a:gridCol>
              </a:tblGrid>
              <a:tr h="587805">
                <a:tc gridSpan="3">
                  <a:txBody>
                    <a:bodyPr/>
                    <a:lstStyle/>
                    <a:p>
                      <a:r>
                        <a:rPr lang="en-GB" sz="1800" dirty="0"/>
                        <a:t>Prosocial Feelings</a:t>
                      </a:r>
                    </a:p>
                  </a:txBody>
                  <a:tcPr marL="91457" marR="91457" marT="45718" marB="45718"/>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425549">
                <a:tc>
                  <a:txBody>
                    <a:bodyPr/>
                    <a:lstStyle/>
                    <a:p>
                      <a:pPr algn="ctr"/>
                      <a:r>
                        <a:rPr lang="en-GB" sz="1600" dirty="0"/>
                        <a:t>Liked</a:t>
                      </a:r>
                    </a:p>
                  </a:txBody>
                  <a:tcPr marL="91457" marR="91457" marT="45718" marB="45718"/>
                </a:tc>
                <a:tc>
                  <a:txBody>
                    <a:bodyPr/>
                    <a:lstStyle/>
                    <a:p>
                      <a:pPr algn="ctr"/>
                      <a:r>
                        <a:rPr lang="en-GB" sz="1600" dirty="0"/>
                        <a:t>Loved</a:t>
                      </a:r>
                    </a:p>
                  </a:txBody>
                  <a:tcPr marL="91457" marR="91457" marT="45718" marB="45718"/>
                </a:tc>
                <a:tc>
                  <a:txBody>
                    <a:bodyPr/>
                    <a:lstStyle/>
                    <a:p>
                      <a:pPr algn="ctr"/>
                      <a:r>
                        <a:rPr lang="en-GB" sz="1600" dirty="0"/>
                        <a:t>Respected</a:t>
                      </a:r>
                    </a:p>
                  </a:txBody>
                  <a:tcPr marL="91457" marR="91457" marT="45718" marB="45718"/>
                </a:tc>
                <a:extLst>
                  <a:ext uri="{0D108BD9-81ED-4DB2-BD59-A6C34878D82A}">
                    <a16:rowId xmlns:a16="http://schemas.microsoft.com/office/drawing/2014/main" val="10001"/>
                  </a:ext>
                </a:extLst>
              </a:tr>
              <a:tr h="368458">
                <a:tc>
                  <a:txBody>
                    <a:bodyPr/>
                    <a:lstStyle/>
                    <a:p>
                      <a:pPr algn="ctr"/>
                      <a:r>
                        <a:rPr lang="en-GB" sz="1600" dirty="0"/>
                        <a:t>Involved</a:t>
                      </a:r>
                    </a:p>
                  </a:txBody>
                  <a:tcPr marL="91457" marR="91457" marT="45718" marB="45718"/>
                </a:tc>
                <a:tc>
                  <a:txBody>
                    <a:bodyPr/>
                    <a:lstStyle/>
                    <a:p>
                      <a:pPr algn="ctr"/>
                      <a:r>
                        <a:rPr lang="en-GB" sz="1600" dirty="0"/>
                        <a:t>Included</a:t>
                      </a:r>
                    </a:p>
                  </a:txBody>
                  <a:tcPr marL="91457" marR="91457" marT="45718" marB="45718"/>
                </a:tc>
                <a:tc>
                  <a:txBody>
                    <a:bodyPr/>
                    <a:lstStyle/>
                    <a:p>
                      <a:pPr algn="ctr"/>
                      <a:r>
                        <a:rPr lang="en-GB" sz="1600" dirty="0"/>
                        <a:t>Comfortable</a:t>
                      </a:r>
                    </a:p>
                  </a:txBody>
                  <a:tcPr marL="91457" marR="91457" marT="45718" marB="45718"/>
                </a:tc>
                <a:extLst>
                  <a:ext uri="{0D108BD9-81ED-4DB2-BD59-A6C34878D82A}">
                    <a16:rowId xmlns:a16="http://schemas.microsoft.com/office/drawing/2014/main" val="10002"/>
                  </a:ext>
                </a:extLst>
              </a:tr>
              <a:tr h="368458">
                <a:tc>
                  <a:txBody>
                    <a:bodyPr/>
                    <a:lstStyle/>
                    <a:p>
                      <a:pPr algn="ctr"/>
                      <a:r>
                        <a:rPr lang="en-GB" sz="1800" dirty="0"/>
                        <a:t>Motivated</a:t>
                      </a:r>
                    </a:p>
                  </a:txBody>
                  <a:tcPr marL="91457" marR="91457" marT="45718" marB="45718"/>
                </a:tc>
                <a:tc>
                  <a:txBody>
                    <a:bodyPr/>
                    <a:lstStyle/>
                    <a:p>
                      <a:pPr algn="ctr"/>
                      <a:r>
                        <a:rPr lang="en-GB" sz="1800" dirty="0"/>
                        <a:t>Safe</a:t>
                      </a:r>
                    </a:p>
                  </a:txBody>
                  <a:tcPr marL="91457" marR="91457" marT="45718" marB="45718"/>
                </a:tc>
                <a:tc>
                  <a:txBody>
                    <a:bodyPr/>
                    <a:lstStyle/>
                    <a:p>
                      <a:pPr algn="ctr"/>
                      <a:r>
                        <a:rPr lang="en-GB" sz="1800" dirty="0"/>
                        <a:t>Encouraged</a:t>
                      </a:r>
                    </a:p>
                  </a:txBody>
                  <a:tcPr marL="91457" marR="91457" marT="45718" marB="45718"/>
                </a:tc>
                <a:extLst>
                  <a:ext uri="{0D108BD9-81ED-4DB2-BD59-A6C34878D82A}">
                    <a16:rowId xmlns:a16="http://schemas.microsoft.com/office/drawing/2014/main" val="10003"/>
                  </a:ext>
                </a:extLst>
              </a:tr>
              <a:tr h="448113">
                <a:tc>
                  <a:txBody>
                    <a:bodyPr/>
                    <a:lstStyle/>
                    <a:p>
                      <a:pPr algn="ctr"/>
                      <a:r>
                        <a:rPr lang="en-GB" sz="1800" dirty="0"/>
                        <a:t>Able</a:t>
                      </a:r>
                    </a:p>
                  </a:txBody>
                  <a:tcPr marL="91457" marR="91457" marT="45718" marB="45718"/>
                </a:tc>
                <a:tc>
                  <a:txBody>
                    <a:bodyPr/>
                    <a:lstStyle/>
                    <a:p>
                      <a:pPr algn="ctr"/>
                      <a:r>
                        <a:rPr lang="en-GB" sz="1800" dirty="0"/>
                        <a:t>Brave</a:t>
                      </a:r>
                    </a:p>
                  </a:txBody>
                  <a:tcPr marL="91457" marR="91457" marT="45718" marB="45718"/>
                </a:tc>
                <a:tc>
                  <a:txBody>
                    <a:bodyPr/>
                    <a:lstStyle/>
                    <a:p>
                      <a:pPr algn="ctr"/>
                      <a:r>
                        <a:rPr lang="en-GB" sz="1800" dirty="0"/>
                        <a:t>Curious</a:t>
                      </a:r>
                    </a:p>
                  </a:txBody>
                  <a:tcPr marL="91457" marR="91457" marT="45718" marB="45718"/>
                </a:tc>
                <a:extLst>
                  <a:ext uri="{0D108BD9-81ED-4DB2-BD59-A6C34878D82A}">
                    <a16:rowId xmlns:a16="http://schemas.microsoft.com/office/drawing/2014/main" val="10004"/>
                  </a:ext>
                </a:extLst>
              </a:tr>
              <a:tr h="368458">
                <a:tc>
                  <a:txBody>
                    <a:bodyPr/>
                    <a:lstStyle/>
                    <a:p>
                      <a:pPr algn="ctr"/>
                      <a:r>
                        <a:rPr lang="en-GB" sz="1800" dirty="0"/>
                        <a:t>Capable</a:t>
                      </a:r>
                    </a:p>
                  </a:txBody>
                  <a:tcPr marL="91457" marR="91457" marT="45718" marB="45718"/>
                </a:tc>
                <a:tc>
                  <a:txBody>
                    <a:bodyPr/>
                    <a:lstStyle/>
                    <a:p>
                      <a:pPr algn="ctr"/>
                      <a:r>
                        <a:rPr lang="en-GB" sz="1800" dirty="0"/>
                        <a:t>Valued</a:t>
                      </a:r>
                    </a:p>
                  </a:txBody>
                  <a:tcPr marL="91457" marR="91457" marT="45718" marB="45718"/>
                </a:tc>
                <a:tc>
                  <a:txBody>
                    <a:bodyPr/>
                    <a:lstStyle/>
                    <a:p>
                      <a:pPr algn="ctr"/>
                      <a:r>
                        <a:rPr lang="en-GB" sz="1800" dirty="0"/>
                        <a:t>Secure</a:t>
                      </a:r>
                    </a:p>
                  </a:txBody>
                  <a:tcPr marL="91457" marR="91457" marT="45718" marB="45718"/>
                </a:tc>
                <a:extLst>
                  <a:ext uri="{0D108BD9-81ED-4DB2-BD59-A6C34878D82A}">
                    <a16:rowId xmlns:a16="http://schemas.microsoft.com/office/drawing/2014/main" val="10005"/>
                  </a:ext>
                </a:extLst>
              </a:tr>
              <a:tr h="368458">
                <a:tc>
                  <a:txBody>
                    <a:bodyPr/>
                    <a:lstStyle/>
                    <a:p>
                      <a:pPr algn="ctr"/>
                      <a:r>
                        <a:rPr lang="en-GB" sz="1800" dirty="0"/>
                        <a:t>Relaxed</a:t>
                      </a:r>
                    </a:p>
                  </a:txBody>
                  <a:tcPr marL="91457" marR="91457" marT="45718" marB="45718"/>
                </a:tc>
                <a:tc>
                  <a:txBody>
                    <a:bodyPr/>
                    <a:lstStyle/>
                    <a:p>
                      <a:pPr algn="ctr"/>
                      <a:r>
                        <a:rPr lang="en-GB" sz="1800" dirty="0"/>
                        <a:t>Hopeful</a:t>
                      </a:r>
                    </a:p>
                  </a:txBody>
                  <a:tcPr marL="91457" marR="91457" marT="45718" marB="45718"/>
                </a:tc>
                <a:tc>
                  <a:txBody>
                    <a:bodyPr/>
                    <a:lstStyle/>
                    <a:p>
                      <a:pPr algn="ctr"/>
                      <a:r>
                        <a:rPr lang="en-GB" sz="1800" dirty="0"/>
                        <a:t>Optimistic</a:t>
                      </a:r>
                    </a:p>
                  </a:txBody>
                  <a:tcPr marL="91457" marR="91457" marT="45718" marB="45718"/>
                </a:tc>
                <a:extLst>
                  <a:ext uri="{0D108BD9-81ED-4DB2-BD59-A6C34878D82A}">
                    <a16:rowId xmlns:a16="http://schemas.microsoft.com/office/drawing/2014/main" val="10006"/>
                  </a:ext>
                </a:extLst>
              </a:tr>
              <a:tr h="368458">
                <a:tc>
                  <a:txBody>
                    <a:bodyPr/>
                    <a:lstStyle/>
                    <a:p>
                      <a:pPr algn="ctr"/>
                      <a:r>
                        <a:rPr lang="en-GB" sz="1800" dirty="0"/>
                        <a:t>Calm</a:t>
                      </a:r>
                    </a:p>
                  </a:txBody>
                  <a:tcPr marL="91457" marR="91457" marT="45718" marB="45718"/>
                </a:tc>
                <a:tc>
                  <a:txBody>
                    <a:bodyPr/>
                    <a:lstStyle/>
                    <a:p>
                      <a:pPr algn="ctr"/>
                      <a:r>
                        <a:rPr lang="en-GB" sz="1800" dirty="0"/>
                        <a:t>Trusting</a:t>
                      </a:r>
                    </a:p>
                  </a:txBody>
                  <a:tcPr marL="91457" marR="91457" marT="45718" marB="45718"/>
                </a:tc>
                <a:tc>
                  <a:txBody>
                    <a:bodyPr/>
                    <a:lstStyle/>
                    <a:p>
                      <a:pPr algn="ctr"/>
                      <a:r>
                        <a:rPr lang="en-GB" sz="1800" dirty="0"/>
                        <a:t>Determined</a:t>
                      </a:r>
                    </a:p>
                  </a:txBody>
                  <a:tcPr marL="91457" marR="91457" marT="45718" marB="45718"/>
                </a:tc>
                <a:extLst>
                  <a:ext uri="{0D108BD9-81ED-4DB2-BD59-A6C34878D82A}">
                    <a16:rowId xmlns:a16="http://schemas.microsoft.com/office/drawing/2014/main" val="10007"/>
                  </a:ext>
                </a:extLst>
              </a:tr>
              <a:tr h="368458">
                <a:tc>
                  <a:txBody>
                    <a:bodyPr/>
                    <a:lstStyle/>
                    <a:p>
                      <a:pPr algn="ctr"/>
                      <a:r>
                        <a:rPr lang="en-GB" sz="1800" dirty="0"/>
                        <a:t>Tolerant</a:t>
                      </a:r>
                    </a:p>
                  </a:txBody>
                  <a:tcPr marL="91457" marR="91457" marT="45718" marB="45718"/>
                </a:tc>
                <a:tc>
                  <a:txBody>
                    <a:bodyPr/>
                    <a:lstStyle/>
                    <a:p>
                      <a:pPr algn="ctr"/>
                      <a:r>
                        <a:rPr lang="en-GB" sz="1800" dirty="0"/>
                        <a:t>Needed</a:t>
                      </a:r>
                    </a:p>
                  </a:txBody>
                  <a:tcPr marL="91457" marR="91457" marT="45718" marB="45718"/>
                </a:tc>
                <a:tc>
                  <a:txBody>
                    <a:bodyPr/>
                    <a:lstStyle/>
                    <a:p>
                      <a:pPr algn="ctr"/>
                      <a:r>
                        <a:rPr lang="en-GB" sz="1800" dirty="0"/>
                        <a:t>Kind</a:t>
                      </a:r>
                    </a:p>
                  </a:txBody>
                  <a:tcPr marL="91457" marR="91457" marT="45718" marB="45718"/>
                </a:tc>
                <a:extLst>
                  <a:ext uri="{0D108BD9-81ED-4DB2-BD59-A6C34878D82A}">
                    <a16:rowId xmlns:a16="http://schemas.microsoft.com/office/drawing/2014/main" val="10008"/>
                  </a:ext>
                </a:extLst>
              </a:tr>
              <a:tr h="368458">
                <a:tc>
                  <a:txBody>
                    <a:bodyPr/>
                    <a:lstStyle/>
                    <a:p>
                      <a:pPr algn="ctr"/>
                      <a:r>
                        <a:rPr lang="en-GB" sz="1800" dirty="0"/>
                        <a:t>Inquisitive</a:t>
                      </a:r>
                    </a:p>
                  </a:txBody>
                  <a:tcPr marL="91457" marR="91457" marT="45718" marB="45718"/>
                </a:tc>
                <a:tc>
                  <a:txBody>
                    <a:bodyPr/>
                    <a:lstStyle/>
                    <a:p>
                      <a:pPr algn="ctr"/>
                      <a:r>
                        <a:rPr lang="en-GB" sz="1800" dirty="0"/>
                        <a:t>Happy</a:t>
                      </a:r>
                    </a:p>
                  </a:txBody>
                  <a:tcPr marL="91457" marR="91457" marT="45718" marB="45718"/>
                </a:tc>
                <a:tc>
                  <a:txBody>
                    <a:bodyPr/>
                    <a:lstStyle/>
                    <a:p>
                      <a:pPr algn="ctr"/>
                      <a:r>
                        <a:rPr lang="en-GB" sz="1800" dirty="0"/>
                        <a:t>Absorbed</a:t>
                      </a:r>
                    </a:p>
                  </a:txBody>
                  <a:tcPr marL="91457" marR="91457" marT="45718" marB="45718"/>
                </a:tc>
                <a:extLst>
                  <a:ext uri="{0D108BD9-81ED-4DB2-BD59-A6C34878D82A}">
                    <a16:rowId xmlns:a16="http://schemas.microsoft.com/office/drawing/2014/main" val="10009"/>
                  </a:ext>
                </a:extLst>
              </a:tr>
              <a:tr h="368458">
                <a:tc>
                  <a:txBody>
                    <a:bodyPr/>
                    <a:lstStyle/>
                    <a:p>
                      <a:pPr algn="ctr"/>
                      <a:r>
                        <a:rPr lang="en-GB" sz="1800" dirty="0"/>
                        <a:t>Playful</a:t>
                      </a:r>
                    </a:p>
                  </a:txBody>
                  <a:tcPr marL="91457" marR="91457" marT="45718" marB="45718"/>
                </a:tc>
                <a:tc>
                  <a:txBody>
                    <a:bodyPr/>
                    <a:lstStyle/>
                    <a:p>
                      <a:pPr algn="ctr"/>
                      <a:r>
                        <a:rPr lang="en-GB" sz="1800" dirty="0"/>
                        <a:t>Proud</a:t>
                      </a:r>
                    </a:p>
                  </a:txBody>
                  <a:tcPr marL="91457" marR="91457" marT="45718" marB="45718"/>
                </a:tc>
                <a:tc>
                  <a:txBody>
                    <a:bodyPr/>
                    <a:lstStyle/>
                    <a:p>
                      <a:pPr algn="ctr"/>
                      <a:r>
                        <a:rPr lang="en-GB" sz="1800" dirty="0"/>
                        <a:t>Enthusiastic</a:t>
                      </a:r>
                    </a:p>
                  </a:txBody>
                  <a:tcPr marL="91457" marR="91457" marT="45718" marB="45718"/>
                </a:tc>
                <a:extLst>
                  <a:ext uri="{0D108BD9-81ED-4DB2-BD59-A6C34878D82A}">
                    <a16:rowId xmlns:a16="http://schemas.microsoft.com/office/drawing/2014/main" val="10010"/>
                  </a:ext>
                </a:extLst>
              </a:tr>
              <a:tr h="587805">
                <a:tc>
                  <a:txBody>
                    <a:bodyPr/>
                    <a:lstStyle/>
                    <a:p>
                      <a:pPr algn="ctr"/>
                      <a:r>
                        <a:rPr lang="en-GB" sz="1800" dirty="0"/>
                        <a:t>Supported</a:t>
                      </a:r>
                    </a:p>
                  </a:txBody>
                  <a:tcPr marL="91457" marR="91457" marT="45718" marB="45718"/>
                </a:tc>
                <a:tc>
                  <a:txBody>
                    <a:bodyPr/>
                    <a:lstStyle/>
                    <a:p>
                      <a:pPr algn="ctr"/>
                      <a:r>
                        <a:rPr lang="en-GB" sz="1800" dirty="0"/>
                        <a:t>Wanted</a:t>
                      </a:r>
                    </a:p>
                  </a:txBody>
                  <a:tcPr marL="91457" marR="91457" marT="45718" marB="45718"/>
                </a:tc>
                <a:tc>
                  <a:txBody>
                    <a:bodyPr/>
                    <a:lstStyle/>
                    <a:p>
                      <a:pPr algn="ctr"/>
                      <a:r>
                        <a:rPr lang="en-GB" sz="1800" dirty="0"/>
                        <a:t>Understood</a:t>
                      </a:r>
                    </a:p>
                  </a:txBody>
                  <a:tcPr marL="91457" marR="91457" marT="45718" marB="45718"/>
                </a:tc>
                <a:extLst>
                  <a:ext uri="{0D108BD9-81ED-4DB2-BD59-A6C34878D82A}">
                    <a16:rowId xmlns:a16="http://schemas.microsoft.com/office/drawing/2014/main" val="10011"/>
                  </a:ext>
                </a:extLst>
              </a:tr>
            </a:tbl>
          </a:graphicData>
        </a:graphic>
      </p:graphicFrame>
      <p:sp>
        <p:nvSpPr>
          <p:cNvPr id="128055" name="Title 2">
            <a:extLst>
              <a:ext uri="{FF2B5EF4-FFF2-40B4-BE49-F238E27FC236}">
                <a16:creationId xmlns:a16="http://schemas.microsoft.com/office/drawing/2014/main" id="{98617EB3-0BAF-4CA2-A70B-28C59AE141BE}"/>
              </a:ext>
            </a:extLst>
          </p:cNvPr>
          <p:cNvSpPr>
            <a:spLocks noGrp="1" noChangeArrowheads="1"/>
          </p:cNvSpPr>
          <p:nvPr>
            <p:ph type="title"/>
          </p:nvPr>
        </p:nvSpPr>
        <p:spPr bwMode="auto">
          <a:xfrm>
            <a:off x="1124843" y="554875"/>
            <a:ext cx="9019283" cy="11525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r>
              <a:rPr lang="en-GB" altLang="en-US" sz="2000" dirty="0">
                <a:solidFill>
                  <a:schemeClr val="tx1"/>
                </a:solidFill>
              </a:rPr>
              <a:t>We want to promote prosocial feelings within our school</a:t>
            </a:r>
          </a:p>
        </p:txBody>
      </p:sp>
      <p:graphicFrame>
        <p:nvGraphicFramePr>
          <p:cNvPr id="8" name="Table 4">
            <a:extLst>
              <a:ext uri="{FF2B5EF4-FFF2-40B4-BE49-F238E27FC236}">
                <a16:creationId xmlns:a16="http://schemas.microsoft.com/office/drawing/2014/main" id="{9D4475B5-30E4-4AEF-B118-D9847A3B6B85}"/>
              </a:ext>
            </a:extLst>
          </p:cNvPr>
          <p:cNvGraphicFramePr>
            <a:graphicFrameLocks/>
          </p:cNvGraphicFramePr>
          <p:nvPr>
            <p:extLst>
              <p:ext uri="{D42A27DB-BD31-4B8C-83A1-F6EECF244321}">
                <p14:modId xmlns:p14="http://schemas.microsoft.com/office/powerpoint/2010/main" val="3197183767"/>
              </p:ext>
            </p:extLst>
          </p:nvPr>
        </p:nvGraphicFramePr>
        <p:xfrm>
          <a:off x="6813659" y="1131138"/>
          <a:ext cx="3844816" cy="5106150"/>
        </p:xfrm>
        <a:graphic>
          <a:graphicData uri="http://schemas.openxmlformats.org/drawingml/2006/table">
            <a:tbl>
              <a:tblPr firstRow="1" bandRow="1">
                <a:tableStyleId>{5C22544A-7EE6-4342-B048-85BDC9FD1C3A}</a:tableStyleId>
              </a:tblPr>
              <a:tblGrid>
                <a:gridCol w="1281605">
                  <a:extLst>
                    <a:ext uri="{9D8B030D-6E8A-4147-A177-3AD203B41FA5}">
                      <a16:colId xmlns:a16="http://schemas.microsoft.com/office/drawing/2014/main" val="20000"/>
                    </a:ext>
                  </a:extLst>
                </a:gridCol>
                <a:gridCol w="992218">
                  <a:extLst>
                    <a:ext uri="{9D8B030D-6E8A-4147-A177-3AD203B41FA5}">
                      <a16:colId xmlns:a16="http://schemas.microsoft.com/office/drawing/2014/main" val="20001"/>
                    </a:ext>
                  </a:extLst>
                </a:gridCol>
                <a:gridCol w="1570993">
                  <a:extLst>
                    <a:ext uri="{9D8B030D-6E8A-4147-A177-3AD203B41FA5}">
                      <a16:colId xmlns:a16="http://schemas.microsoft.com/office/drawing/2014/main" val="20002"/>
                    </a:ext>
                  </a:extLst>
                </a:gridCol>
              </a:tblGrid>
              <a:tr h="568740">
                <a:tc gridSpan="3">
                  <a:txBody>
                    <a:bodyPr/>
                    <a:lstStyle/>
                    <a:p>
                      <a:pPr algn="ctr"/>
                      <a:r>
                        <a:rPr lang="en-GB" sz="1800" dirty="0"/>
                        <a:t>Antisocial Feelings</a:t>
                      </a:r>
                    </a:p>
                  </a:txBody>
                  <a:tcPr marL="91453" marR="91453" marT="45721" marB="45721"/>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411746">
                <a:tc>
                  <a:txBody>
                    <a:bodyPr/>
                    <a:lstStyle/>
                    <a:p>
                      <a:pPr algn="ctr"/>
                      <a:r>
                        <a:rPr lang="en-GB" sz="1600" dirty="0"/>
                        <a:t>Angry</a:t>
                      </a:r>
                    </a:p>
                  </a:txBody>
                  <a:tcPr marL="91453" marR="91453" marT="45721" marB="45721"/>
                </a:tc>
                <a:tc>
                  <a:txBody>
                    <a:bodyPr/>
                    <a:lstStyle/>
                    <a:p>
                      <a:pPr algn="ctr"/>
                      <a:r>
                        <a:rPr lang="en-GB" sz="1600" dirty="0"/>
                        <a:t>Sad</a:t>
                      </a:r>
                    </a:p>
                  </a:txBody>
                  <a:tcPr marL="91453" marR="91453" marT="45721" marB="45721"/>
                </a:tc>
                <a:tc>
                  <a:txBody>
                    <a:bodyPr/>
                    <a:lstStyle/>
                    <a:p>
                      <a:pPr algn="ctr"/>
                      <a:r>
                        <a:rPr lang="en-GB" sz="1600" dirty="0"/>
                        <a:t>Alone</a:t>
                      </a:r>
                    </a:p>
                  </a:txBody>
                  <a:tcPr marL="91453" marR="91453" marT="45721" marB="45721"/>
                </a:tc>
                <a:extLst>
                  <a:ext uri="{0D108BD9-81ED-4DB2-BD59-A6C34878D82A}">
                    <a16:rowId xmlns:a16="http://schemas.microsoft.com/office/drawing/2014/main" val="10001"/>
                  </a:ext>
                </a:extLst>
              </a:tr>
              <a:tr h="356508">
                <a:tc>
                  <a:txBody>
                    <a:bodyPr/>
                    <a:lstStyle/>
                    <a:p>
                      <a:pPr algn="ctr"/>
                      <a:r>
                        <a:rPr lang="en-GB" sz="1600" dirty="0"/>
                        <a:t>Worried</a:t>
                      </a:r>
                    </a:p>
                  </a:txBody>
                  <a:tcPr marL="91453" marR="91453" marT="45721" marB="45721"/>
                </a:tc>
                <a:tc>
                  <a:txBody>
                    <a:bodyPr/>
                    <a:lstStyle/>
                    <a:p>
                      <a:pPr algn="ctr"/>
                      <a:r>
                        <a:rPr lang="en-GB" sz="1600" dirty="0"/>
                        <a:t>Lonely</a:t>
                      </a:r>
                    </a:p>
                  </a:txBody>
                  <a:tcPr marL="91453" marR="91453" marT="45721" marB="45721"/>
                </a:tc>
                <a:tc>
                  <a:txBody>
                    <a:bodyPr/>
                    <a:lstStyle/>
                    <a:p>
                      <a:pPr algn="ctr"/>
                      <a:r>
                        <a:rPr lang="en-GB" sz="1600" dirty="0"/>
                        <a:t>Misunderstood</a:t>
                      </a:r>
                    </a:p>
                  </a:txBody>
                  <a:tcPr marL="91453" marR="91453" marT="45721" marB="45721"/>
                </a:tc>
                <a:extLst>
                  <a:ext uri="{0D108BD9-81ED-4DB2-BD59-A6C34878D82A}">
                    <a16:rowId xmlns:a16="http://schemas.microsoft.com/office/drawing/2014/main" val="10002"/>
                  </a:ext>
                </a:extLst>
              </a:tr>
              <a:tr h="356508">
                <a:tc>
                  <a:txBody>
                    <a:bodyPr/>
                    <a:lstStyle/>
                    <a:p>
                      <a:pPr algn="ctr"/>
                      <a:r>
                        <a:rPr lang="en-GB" sz="1800" dirty="0"/>
                        <a:t>Cautious</a:t>
                      </a:r>
                    </a:p>
                  </a:txBody>
                  <a:tcPr marL="91453" marR="91453" marT="45721" marB="45721"/>
                </a:tc>
                <a:tc>
                  <a:txBody>
                    <a:bodyPr/>
                    <a:lstStyle/>
                    <a:p>
                      <a:pPr algn="ctr"/>
                      <a:r>
                        <a:rPr lang="en-GB" sz="1800" dirty="0"/>
                        <a:t>Anxious</a:t>
                      </a:r>
                    </a:p>
                  </a:txBody>
                  <a:tcPr marL="91453" marR="91453" marT="45721" marB="45721"/>
                </a:tc>
                <a:tc>
                  <a:txBody>
                    <a:bodyPr/>
                    <a:lstStyle/>
                    <a:p>
                      <a:pPr algn="ctr"/>
                      <a:r>
                        <a:rPr lang="en-GB" sz="1800" dirty="0"/>
                        <a:t>Embattled</a:t>
                      </a:r>
                    </a:p>
                  </a:txBody>
                  <a:tcPr marL="91453" marR="91453" marT="45721" marB="45721"/>
                </a:tc>
                <a:extLst>
                  <a:ext uri="{0D108BD9-81ED-4DB2-BD59-A6C34878D82A}">
                    <a16:rowId xmlns:a16="http://schemas.microsoft.com/office/drawing/2014/main" val="10003"/>
                  </a:ext>
                </a:extLst>
              </a:tr>
              <a:tr h="356508">
                <a:tc>
                  <a:txBody>
                    <a:bodyPr/>
                    <a:lstStyle/>
                    <a:p>
                      <a:pPr algn="ctr"/>
                      <a:r>
                        <a:rPr lang="en-GB" sz="1800" dirty="0"/>
                        <a:t>Shamed</a:t>
                      </a:r>
                    </a:p>
                  </a:txBody>
                  <a:tcPr marL="91453" marR="91453" marT="45721" marB="45721"/>
                </a:tc>
                <a:tc>
                  <a:txBody>
                    <a:bodyPr/>
                    <a:lstStyle/>
                    <a:p>
                      <a:pPr algn="ctr"/>
                      <a:r>
                        <a:rPr lang="en-GB" sz="1800" dirty="0"/>
                        <a:t>Blamed</a:t>
                      </a:r>
                    </a:p>
                  </a:txBody>
                  <a:tcPr marL="91453" marR="91453" marT="45721" marB="45721"/>
                </a:tc>
                <a:tc>
                  <a:txBody>
                    <a:bodyPr/>
                    <a:lstStyle/>
                    <a:p>
                      <a:pPr algn="ctr"/>
                      <a:r>
                        <a:rPr lang="en-GB" sz="1800" dirty="0"/>
                        <a:t>Criticised</a:t>
                      </a:r>
                    </a:p>
                  </a:txBody>
                  <a:tcPr marL="91453" marR="91453" marT="45721" marB="45721"/>
                </a:tc>
                <a:extLst>
                  <a:ext uri="{0D108BD9-81ED-4DB2-BD59-A6C34878D82A}">
                    <a16:rowId xmlns:a16="http://schemas.microsoft.com/office/drawing/2014/main" val="10004"/>
                  </a:ext>
                </a:extLst>
              </a:tr>
              <a:tr h="356508">
                <a:tc>
                  <a:txBody>
                    <a:bodyPr/>
                    <a:lstStyle/>
                    <a:p>
                      <a:pPr algn="ctr"/>
                      <a:r>
                        <a:rPr lang="en-GB" sz="1800" dirty="0"/>
                        <a:t>Hopeless</a:t>
                      </a:r>
                    </a:p>
                  </a:txBody>
                  <a:tcPr marL="91453" marR="91453" marT="45721" marB="45721"/>
                </a:tc>
                <a:tc>
                  <a:txBody>
                    <a:bodyPr/>
                    <a:lstStyle/>
                    <a:p>
                      <a:pPr algn="ctr"/>
                      <a:r>
                        <a:rPr lang="en-GB" sz="1800" dirty="0"/>
                        <a:t>Scared</a:t>
                      </a:r>
                    </a:p>
                  </a:txBody>
                  <a:tcPr marL="91453" marR="91453" marT="45721" marB="45721"/>
                </a:tc>
                <a:tc>
                  <a:txBody>
                    <a:bodyPr/>
                    <a:lstStyle/>
                    <a:p>
                      <a:pPr algn="ctr"/>
                      <a:r>
                        <a:rPr lang="en-GB" sz="1800" dirty="0"/>
                        <a:t>Withdrawn</a:t>
                      </a:r>
                    </a:p>
                  </a:txBody>
                  <a:tcPr marL="91453" marR="91453" marT="45721" marB="45721"/>
                </a:tc>
                <a:extLst>
                  <a:ext uri="{0D108BD9-81ED-4DB2-BD59-A6C34878D82A}">
                    <a16:rowId xmlns:a16="http://schemas.microsoft.com/office/drawing/2014/main" val="10005"/>
                  </a:ext>
                </a:extLst>
              </a:tr>
              <a:tr h="356508">
                <a:tc>
                  <a:txBody>
                    <a:bodyPr/>
                    <a:lstStyle/>
                    <a:p>
                      <a:pPr algn="ctr"/>
                      <a:r>
                        <a:rPr lang="en-GB" sz="1800" dirty="0"/>
                        <a:t>Depressed</a:t>
                      </a:r>
                    </a:p>
                  </a:txBody>
                  <a:tcPr marL="91453" marR="91453" marT="45721" marB="45721"/>
                </a:tc>
                <a:tc>
                  <a:txBody>
                    <a:bodyPr/>
                    <a:lstStyle/>
                    <a:p>
                      <a:pPr algn="ctr"/>
                      <a:r>
                        <a:rPr lang="en-GB" sz="1800" dirty="0"/>
                        <a:t>Fearful</a:t>
                      </a:r>
                    </a:p>
                  </a:txBody>
                  <a:tcPr marL="91453" marR="91453" marT="45721" marB="45721"/>
                </a:tc>
                <a:tc>
                  <a:txBody>
                    <a:bodyPr/>
                    <a:lstStyle/>
                    <a:p>
                      <a:pPr algn="ctr"/>
                      <a:r>
                        <a:rPr lang="en-GB" sz="1800" dirty="0"/>
                        <a:t>Panicked</a:t>
                      </a:r>
                    </a:p>
                  </a:txBody>
                  <a:tcPr marL="91453" marR="91453" marT="45721" marB="45721"/>
                </a:tc>
                <a:extLst>
                  <a:ext uri="{0D108BD9-81ED-4DB2-BD59-A6C34878D82A}">
                    <a16:rowId xmlns:a16="http://schemas.microsoft.com/office/drawing/2014/main" val="10006"/>
                  </a:ext>
                </a:extLst>
              </a:tr>
              <a:tr h="356508">
                <a:tc>
                  <a:txBody>
                    <a:bodyPr/>
                    <a:lstStyle/>
                    <a:p>
                      <a:pPr algn="ctr"/>
                      <a:r>
                        <a:rPr lang="en-GB" sz="1800" dirty="0"/>
                        <a:t>Naughty</a:t>
                      </a:r>
                    </a:p>
                  </a:txBody>
                  <a:tcPr marL="91453" marR="91453" marT="45721" marB="45721"/>
                </a:tc>
                <a:tc>
                  <a:txBody>
                    <a:bodyPr/>
                    <a:lstStyle/>
                    <a:p>
                      <a:pPr algn="ctr"/>
                      <a:r>
                        <a:rPr lang="en-GB" sz="1800" dirty="0"/>
                        <a:t>Hurt</a:t>
                      </a:r>
                    </a:p>
                  </a:txBody>
                  <a:tcPr marL="91453" marR="91453" marT="45721" marB="45721"/>
                </a:tc>
                <a:tc>
                  <a:txBody>
                    <a:bodyPr/>
                    <a:lstStyle/>
                    <a:p>
                      <a:pPr algn="ctr"/>
                      <a:r>
                        <a:rPr lang="en-GB" sz="1800" dirty="0"/>
                        <a:t>Ashamed</a:t>
                      </a:r>
                    </a:p>
                  </a:txBody>
                  <a:tcPr marL="91453" marR="91453" marT="45721" marB="45721"/>
                </a:tc>
                <a:extLst>
                  <a:ext uri="{0D108BD9-81ED-4DB2-BD59-A6C34878D82A}">
                    <a16:rowId xmlns:a16="http://schemas.microsoft.com/office/drawing/2014/main" val="10007"/>
                  </a:ext>
                </a:extLst>
              </a:tr>
              <a:tr h="356508">
                <a:tc>
                  <a:txBody>
                    <a:bodyPr/>
                    <a:lstStyle/>
                    <a:p>
                      <a:pPr algn="ctr"/>
                      <a:r>
                        <a:rPr lang="en-GB" sz="1800" dirty="0"/>
                        <a:t>Reluctant</a:t>
                      </a:r>
                    </a:p>
                  </a:txBody>
                  <a:tcPr marL="91453" marR="91453" marT="45721" marB="45721"/>
                </a:tc>
                <a:tc>
                  <a:txBody>
                    <a:bodyPr/>
                    <a:lstStyle/>
                    <a:p>
                      <a:pPr algn="ctr"/>
                      <a:r>
                        <a:rPr lang="en-GB" sz="1800" dirty="0"/>
                        <a:t>Judged</a:t>
                      </a:r>
                    </a:p>
                  </a:txBody>
                  <a:tcPr marL="91453" marR="91453" marT="45721" marB="45721"/>
                </a:tc>
                <a:tc>
                  <a:txBody>
                    <a:bodyPr/>
                    <a:lstStyle/>
                    <a:p>
                      <a:pPr algn="ctr"/>
                      <a:r>
                        <a:rPr lang="en-GB" sz="1800" dirty="0"/>
                        <a:t>Powerless</a:t>
                      </a:r>
                    </a:p>
                  </a:txBody>
                  <a:tcPr marL="91453" marR="91453" marT="45721" marB="45721"/>
                </a:tc>
                <a:extLst>
                  <a:ext uri="{0D108BD9-81ED-4DB2-BD59-A6C34878D82A}">
                    <a16:rowId xmlns:a16="http://schemas.microsoft.com/office/drawing/2014/main" val="10008"/>
                  </a:ext>
                </a:extLst>
              </a:tr>
              <a:tr h="356508">
                <a:tc>
                  <a:txBody>
                    <a:bodyPr/>
                    <a:lstStyle/>
                    <a:p>
                      <a:pPr algn="ctr"/>
                      <a:r>
                        <a:rPr lang="en-GB" sz="1800" dirty="0"/>
                        <a:t>Hopeless</a:t>
                      </a:r>
                    </a:p>
                  </a:txBody>
                  <a:tcPr marL="91453" marR="91453" marT="45721" marB="45721"/>
                </a:tc>
                <a:tc>
                  <a:txBody>
                    <a:bodyPr/>
                    <a:lstStyle/>
                    <a:p>
                      <a:pPr algn="ctr"/>
                      <a:r>
                        <a:rPr lang="en-GB" sz="1800" dirty="0"/>
                        <a:t>Useless</a:t>
                      </a:r>
                    </a:p>
                  </a:txBody>
                  <a:tcPr marL="91453" marR="91453" marT="45721" marB="45721"/>
                </a:tc>
                <a:tc>
                  <a:txBody>
                    <a:bodyPr/>
                    <a:lstStyle/>
                    <a:p>
                      <a:pPr algn="ctr"/>
                      <a:r>
                        <a:rPr lang="en-GB" sz="1800" dirty="0"/>
                        <a:t>Humiliated</a:t>
                      </a:r>
                    </a:p>
                  </a:txBody>
                  <a:tcPr marL="91453" marR="91453" marT="45721" marB="45721"/>
                </a:tc>
                <a:extLst>
                  <a:ext uri="{0D108BD9-81ED-4DB2-BD59-A6C34878D82A}">
                    <a16:rowId xmlns:a16="http://schemas.microsoft.com/office/drawing/2014/main" val="10009"/>
                  </a:ext>
                </a:extLst>
              </a:tr>
              <a:tr h="605925">
                <a:tc>
                  <a:txBody>
                    <a:bodyPr/>
                    <a:lstStyle/>
                    <a:p>
                      <a:pPr algn="ctr"/>
                      <a:r>
                        <a:rPr lang="en-GB" sz="1800" dirty="0"/>
                        <a:t>Defiant</a:t>
                      </a:r>
                    </a:p>
                  </a:txBody>
                  <a:tcPr marL="91453" marR="91453" marT="45721" marB="45721"/>
                </a:tc>
                <a:tc>
                  <a:txBody>
                    <a:bodyPr/>
                    <a:lstStyle/>
                    <a:p>
                      <a:pPr algn="ctr"/>
                      <a:r>
                        <a:rPr lang="en-GB" sz="1800" dirty="0"/>
                        <a:t>Tearful</a:t>
                      </a:r>
                    </a:p>
                  </a:txBody>
                  <a:tcPr marL="91453" marR="91453" marT="45721" marB="45721"/>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dirty="0"/>
                        <a:t>Aggressive</a:t>
                      </a:r>
                    </a:p>
                    <a:p>
                      <a:pPr algn="ctr"/>
                      <a:endParaRPr lang="en-GB" sz="1800" dirty="0"/>
                    </a:p>
                  </a:txBody>
                  <a:tcPr marL="91453" marR="91453" marT="45721" marB="45721"/>
                </a:tc>
                <a:extLst>
                  <a:ext uri="{0D108BD9-81ED-4DB2-BD59-A6C34878D82A}">
                    <a16:rowId xmlns:a16="http://schemas.microsoft.com/office/drawing/2014/main" val="10010"/>
                  </a:ext>
                </a:extLst>
              </a:tr>
              <a:tr h="568740">
                <a:tc>
                  <a:txBody>
                    <a:bodyPr/>
                    <a:lstStyle/>
                    <a:p>
                      <a:pPr algn="ctr"/>
                      <a:r>
                        <a:rPr lang="en-GB" sz="1800" dirty="0"/>
                        <a:t>Excluded</a:t>
                      </a:r>
                    </a:p>
                  </a:txBody>
                  <a:tcPr marL="91453" marR="91453" marT="45721" marB="45721"/>
                </a:tc>
                <a:tc>
                  <a:txBody>
                    <a:bodyPr/>
                    <a:lstStyle/>
                    <a:p>
                      <a:pPr algn="ctr"/>
                      <a:r>
                        <a:rPr lang="en-GB" sz="1800" dirty="0"/>
                        <a:t>Unsure</a:t>
                      </a:r>
                    </a:p>
                  </a:txBody>
                  <a:tcPr marL="91453" marR="91453" marT="45721" marB="45721"/>
                </a:tc>
                <a:tc>
                  <a:txBody>
                    <a:bodyPr/>
                    <a:lstStyle/>
                    <a:p>
                      <a:pPr algn="ctr"/>
                      <a:r>
                        <a:rPr lang="en-GB" sz="1800" dirty="0"/>
                        <a:t>Frustrated</a:t>
                      </a:r>
                    </a:p>
                  </a:txBody>
                  <a:tcPr marL="91453" marR="91453" marT="45721" marB="45721"/>
                </a:tc>
                <a:extLst>
                  <a:ext uri="{0D108BD9-81ED-4DB2-BD59-A6C34878D82A}">
                    <a16:rowId xmlns:a16="http://schemas.microsoft.com/office/drawing/2014/main" val="10011"/>
                  </a:ext>
                </a:extLst>
              </a:tr>
            </a:tbl>
          </a:graphicData>
        </a:graphic>
      </p:graphicFrame>
      <p:sp>
        <p:nvSpPr>
          <p:cNvPr id="11" name="Title 2">
            <a:extLst>
              <a:ext uri="{FF2B5EF4-FFF2-40B4-BE49-F238E27FC236}">
                <a16:creationId xmlns:a16="http://schemas.microsoft.com/office/drawing/2014/main" id="{0114A394-18D7-4594-8859-6777F1CC568A}"/>
              </a:ext>
            </a:extLst>
          </p:cNvPr>
          <p:cNvSpPr txBox="1">
            <a:spLocks noChangeArrowheads="1"/>
          </p:cNvSpPr>
          <p:nvPr/>
        </p:nvSpPr>
        <p:spPr bwMode="auto">
          <a:xfrm>
            <a:off x="6353175" y="90489"/>
            <a:ext cx="4305300" cy="1177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rgbClr val="000000"/>
                </a:solidFill>
                <a:miter lim="800000"/>
                <a:headEnd/>
                <a:tailEnd/>
              </a14:hiddenLine>
            </a:ext>
          </a:extLst>
        </p:spPr>
        <p:txBody>
          <a:bodyPr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Times" panose="02020603050405020304" pitchFamily="18" charset="0"/>
              </a:defRPr>
            </a:lvl3pPr>
            <a:lvl4pPr marL="1600200" indent="-228600">
              <a:spcBef>
                <a:spcPct val="20000"/>
              </a:spcBef>
              <a:buChar char="–"/>
              <a:defRPr sz="2000">
                <a:solidFill>
                  <a:schemeClr val="tx1"/>
                </a:solidFill>
                <a:latin typeface="Times" panose="02020603050405020304" pitchFamily="18" charset="0"/>
              </a:defRPr>
            </a:lvl4pPr>
            <a:lvl5pPr marL="2057400" indent="-228600">
              <a:spcBef>
                <a:spcPct val="20000"/>
              </a:spcBef>
              <a:buChar char="»"/>
              <a:defRPr sz="2000">
                <a:solidFill>
                  <a:schemeClr val="tx1"/>
                </a:solidFill>
                <a:latin typeface="Times"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panose="02020603050405020304" pitchFamily="18" charset="0"/>
              </a:defRPr>
            </a:lvl9pPr>
          </a:lstStyle>
          <a:p>
            <a:pPr eaLnBrk="1" hangingPunct="1">
              <a:spcBef>
                <a:spcPct val="0"/>
              </a:spcBef>
              <a:buFontTx/>
              <a:buNone/>
            </a:pPr>
            <a:endParaRPr lang="en-GB" altLang="en-US" sz="2000" dirty="0">
              <a:latin typeface="Verdana" panose="020B0604030504040204" pitchFamily="34" charset="0"/>
            </a:endParaRPr>
          </a:p>
        </p:txBody>
      </p:sp>
      <p:sp>
        <p:nvSpPr>
          <p:cNvPr id="7" name="TextBox 6">
            <a:extLst>
              <a:ext uri="{FF2B5EF4-FFF2-40B4-BE49-F238E27FC236}">
                <a16:creationId xmlns:a16="http://schemas.microsoft.com/office/drawing/2014/main" id="{74670609-6481-45C2-9DF5-379295608D04}"/>
              </a:ext>
            </a:extLst>
          </p:cNvPr>
          <p:cNvSpPr txBox="1"/>
          <p:nvPr/>
        </p:nvSpPr>
        <p:spPr>
          <a:xfrm flipH="1">
            <a:off x="10144126" y="6237288"/>
            <a:ext cx="252413" cy="369332"/>
          </a:xfrm>
          <a:prstGeom prst="rect">
            <a:avLst/>
          </a:prstGeom>
          <a:noFill/>
        </p:spPr>
        <p:txBody>
          <a:bodyPr>
            <a:spAutoFit/>
          </a:bodyPr>
          <a:lstStyle/>
          <a:p>
            <a:pPr>
              <a:defRPr/>
            </a:pPr>
            <a:r>
              <a:rPr lang="en-GB" dirty="0">
                <a:solidFill>
                  <a:schemeClr val="bg1">
                    <a:lumMod val="65000"/>
                  </a:schemeClr>
                </a:solidFill>
                <a:sym typeface="Wingdings 2" panose="05020102010507070707" pitchFamily="18" charset="2"/>
              </a:rPr>
              <a:t></a:t>
            </a:r>
            <a:endParaRPr lang="en-GB" dirty="0">
              <a:solidFill>
                <a:schemeClr val="bg1">
                  <a:lumMod val="65000"/>
                </a:schemeClr>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nodePh="1">
                                  <p:stCondLst>
                                    <p:cond delay="0"/>
                                  </p:stCondLst>
                                  <p:endCondLst>
                                    <p:cond evt="begin" delay="0">
                                      <p:tn val="9"/>
                                    </p:cond>
                                  </p:end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33154" name="Group 7">
            <a:extLst>
              <a:ext uri="{FF2B5EF4-FFF2-40B4-BE49-F238E27FC236}">
                <a16:creationId xmlns:a16="http://schemas.microsoft.com/office/drawing/2014/main" id="{3DE94280-123D-49D1-A4F7-F4A54DEFCFCE}"/>
              </a:ext>
            </a:extLst>
          </p:cNvPr>
          <p:cNvGrpSpPr>
            <a:grpSpLocks/>
          </p:cNvGrpSpPr>
          <p:nvPr/>
        </p:nvGrpSpPr>
        <p:grpSpPr bwMode="auto">
          <a:xfrm>
            <a:off x="1524001" y="500064"/>
            <a:ext cx="9001125" cy="9458325"/>
            <a:chOff x="968" y="-826"/>
            <a:chExt cx="64041" cy="94573"/>
          </a:xfrm>
        </p:grpSpPr>
        <p:grpSp>
          <p:nvGrpSpPr>
            <p:cNvPr id="433177" name="Group 8">
              <a:extLst>
                <a:ext uri="{FF2B5EF4-FFF2-40B4-BE49-F238E27FC236}">
                  <a16:creationId xmlns:a16="http://schemas.microsoft.com/office/drawing/2014/main" id="{6CEBACED-1856-4E3E-A6D4-2357C46DDFB7}"/>
                </a:ext>
              </a:extLst>
            </p:cNvPr>
            <p:cNvGrpSpPr>
              <a:grpSpLocks/>
            </p:cNvGrpSpPr>
            <p:nvPr/>
          </p:nvGrpSpPr>
          <p:grpSpPr bwMode="auto">
            <a:xfrm>
              <a:off x="968" y="-826"/>
              <a:ext cx="64041" cy="92729"/>
              <a:chOff x="968" y="-826"/>
              <a:chExt cx="64041" cy="92729"/>
            </a:xfrm>
          </p:grpSpPr>
          <p:pic>
            <p:nvPicPr>
              <p:cNvPr id="433179" name="Picture 9" descr="Tree and roots illustration">
                <a:extLst>
                  <a:ext uri="{FF2B5EF4-FFF2-40B4-BE49-F238E27FC236}">
                    <a16:creationId xmlns:a16="http://schemas.microsoft.com/office/drawing/2014/main" id="{9F489758-3BE5-49B4-BBD2-C0AF31737C0D}"/>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rcRect/>
              <a:stretch>
                <a:fillRect/>
              </a:stretch>
            </p:blipFill>
            <p:spPr bwMode="auto">
              <a:xfrm>
                <a:off x="5675" y="0"/>
                <a:ext cx="59334" cy="51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3180" name="Picture 1">
                <a:extLst>
                  <a:ext uri="{FF2B5EF4-FFF2-40B4-BE49-F238E27FC236}">
                    <a16:creationId xmlns:a16="http://schemas.microsoft.com/office/drawing/2014/main" id="{C9D1ED00-BB25-4BB2-938B-56C0E2F50005}"/>
                  </a:ext>
                </a:extLst>
              </p:cNvPr>
              <p:cNvPicPr>
                <a:picLocks noChangeAspect="1"/>
              </p:cNvPicPr>
              <p:nvPr/>
            </p:nvPicPr>
            <p:blipFill>
              <a:blip r:embed="rId4">
                <a:lum bright="70000" contrast="-70000"/>
                <a:extLst>
                  <a:ext uri="{28A0092B-C50C-407E-A947-70E740481C1C}">
                    <a14:useLocalDpi xmlns:a14="http://schemas.microsoft.com/office/drawing/2010/main" val="0"/>
                  </a:ext>
                </a:extLst>
              </a:blip>
              <a:srcRect t="11356" r="77299" b="10687"/>
              <a:stretch>
                <a:fillRect/>
              </a:stretch>
            </p:blipFill>
            <p:spPr bwMode="auto">
              <a:xfrm>
                <a:off x="968" y="-826"/>
                <a:ext cx="33037" cy="428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3181" name="Rectangle 11">
                <a:extLst>
                  <a:ext uri="{FF2B5EF4-FFF2-40B4-BE49-F238E27FC236}">
                    <a16:creationId xmlns:a16="http://schemas.microsoft.com/office/drawing/2014/main" id="{38337FB4-96C1-4AF5-8726-99C3E4C9E730}"/>
                  </a:ext>
                </a:extLst>
              </p:cNvPr>
              <p:cNvSpPr>
                <a:spLocks noChangeArrowheads="1"/>
              </p:cNvSpPr>
              <p:nvPr/>
            </p:nvSpPr>
            <p:spPr bwMode="auto">
              <a:xfrm>
                <a:off x="13714" y="79881"/>
                <a:ext cx="17027" cy="12022"/>
              </a:xfrm>
              <a:prstGeom prst="rect">
                <a:avLst/>
              </a:prstGeom>
              <a:solidFill>
                <a:srgbClr val="FFFFFF"/>
              </a:solidFill>
              <a:ln w="12700">
                <a:solidFill>
                  <a:srgbClr val="FFFFFF"/>
                </a:solidFill>
                <a:miter lim="800000"/>
                <a:headEnd/>
                <a:tailEnd/>
              </a:ln>
            </p:spPr>
            <p:txBody>
              <a:bodyPr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Times" panose="02020603050405020304" pitchFamily="18" charset="0"/>
                  </a:defRPr>
                </a:lvl3pPr>
                <a:lvl4pPr marL="1600200" indent="-228600">
                  <a:spcBef>
                    <a:spcPct val="20000"/>
                  </a:spcBef>
                  <a:buChar char="–"/>
                  <a:defRPr sz="2000">
                    <a:solidFill>
                      <a:schemeClr val="tx1"/>
                    </a:solidFill>
                    <a:latin typeface="Times" panose="02020603050405020304" pitchFamily="18" charset="0"/>
                  </a:defRPr>
                </a:lvl4pPr>
                <a:lvl5pPr marL="2057400" indent="-228600">
                  <a:spcBef>
                    <a:spcPct val="20000"/>
                  </a:spcBef>
                  <a:buChar char="»"/>
                  <a:defRPr sz="2000">
                    <a:solidFill>
                      <a:schemeClr val="tx1"/>
                    </a:solidFill>
                    <a:latin typeface="Times"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panose="02020603050405020304" pitchFamily="18" charset="0"/>
                  </a:defRPr>
                </a:lvl9pPr>
              </a:lstStyle>
              <a:p>
                <a:pPr>
                  <a:spcBef>
                    <a:spcPct val="0"/>
                  </a:spcBef>
                  <a:buFontTx/>
                  <a:buNone/>
                </a:pPr>
                <a:endParaRPr lang="en-GB" altLang="en-US" sz="2400"/>
              </a:p>
            </p:txBody>
          </p:sp>
        </p:grpSp>
        <p:sp>
          <p:nvSpPr>
            <p:cNvPr id="433178" name="Rectangle 12">
              <a:extLst>
                <a:ext uri="{FF2B5EF4-FFF2-40B4-BE49-F238E27FC236}">
                  <a16:creationId xmlns:a16="http://schemas.microsoft.com/office/drawing/2014/main" id="{F4DBCDB5-7703-4501-8CEA-3C40C94C9713}"/>
                </a:ext>
              </a:extLst>
            </p:cNvPr>
            <p:cNvSpPr>
              <a:spLocks noChangeArrowheads="1"/>
            </p:cNvSpPr>
            <p:nvPr/>
          </p:nvSpPr>
          <p:spPr bwMode="auto">
            <a:xfrm>
              <a:off x="28675" y="87928"/>
              <a:ext cx="3731" cy="5819"/>
            </a:xfrm>
            <a:prstGeom prst="rect">
              <a:avLst/>
            </a:prstGeom>
            <a:solidFill>
              <a:srgbClr val="FFFFFF"/>
            </a:solidFill>
            <a:ln w="12700">
              <a:solidFill>
                <a:srgbClr val="FFFFFF"/>
              </a:solidFill>
              <a:miter lim="800000"/>
              <a:headEnd/>
              <a:tailEnd/>
            </a:ln>
          </p:spPr>
          <p:txBody>
            <a:bodyPr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Times" panose="02020603050405020304" pitchFamily="18" charset="0"/>
                </a:defRPr>
              </a:lvl3pPr>
              <a:lvl4pPr marL="1600200" indent="-228600">
                <a:spcBef>
                  <a:spcPct val="20000"/>
                </a:spcBef>
                <a:buChar char="–"/>
                <a:defRPr sz="2000">
                  <a:solidFill>
                    <a:schemeClr val="tx1"/>
                  </a:solidFill>
                  <a:latin typeface="Times" panose="02020603050405020304" pitchFamily="18" charset="0"/>
                </a:defRPr>
              </a:lvl4pPr>
              <a:lvl5pPr marL="2057400" indent="-228600">
                <a:spcBef>
                  <a:spcPct val="20000"/>
                </a:spcBef>
                <a:buChar char="»"/>
                <a:defRPr sz="2000">
                  <a:solidFill>
                    <a:schemeClr val="tx1"/>
                  </a:solidFill>
                  <a:latin typeface="Times"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panose="02020603050405020304" pitchFamily="18" charset="0"/>
                </a:defRPr>
              </a:lvl9pPr>
            </a:lstStyle>
            <a:p>
              <a:pPr>
                <a:spcBef>
                  <a:spcPct val="0"/>
                </a:spcBef>
                <a:buFontTx/>
                <a:buNone/>
              </a:pPr>
              <a:endParaRPr lang="en-GB" altLang="en-US" sz="2400"/>
            </a:p>
          </p:txBody>
        </p:sp>
      </p:grpSp>
      <p:grpSp>
        <p:nvGrpSpPr>
          <p:cNvPr id="433155" name="Group 17">
            <a:extLst>
              <a:ext uri="{FF2B5EF4-FFF2-40B4-BE49-F238E27FC236}">
                <a16:creationId xmlns:a16="http://schemas.microsoft.com/office/drawing/2014/main" id="{D97943DD-AE3B-4EB2-80D9-2882131CD255}"/>
              </a:ext>
            </a:extLst>
          </p:cNvPr>
          <p:cNvGrpSpPr>
            <a:grpSpLocks/>
          </p:cNvGrpSpPr>
          <p:nvPr/>
        </p:nvGrpSpPr>
        <p:grpSpPr bwMode="auto">
          <a:xfrm>
            <a:off x="2024064" y="250826"/>
            <a:ext cx="8358187" cy="5400675"/>
            <a:chOff x="500034" y="250833"/>
            <a:chExt cx="8358246" cy="5400675"/>
          </a:xfrm>
        </p:grpSpPr>
        <p:sp>
          <p:nvSpPr>
            <p:cNvPr id="433174" name="Line 5">
              <a:extLst>
                <a:ext uri="{FF2B5EF4-FFF2-40B4-BE49-F238E27FC236}">
                  <a16:creationId xmlns:a16="http://schemas.microsoft.com/office/drawing/2014/main" id="{9311C9ED-67B9-4B26-935E-CA6C6D86C932}"/>
                </a:ext>
              </a:extLst>
            </p:cNvPr>
            <p:cNvSpPr>
              <a:spLocks noChangeShapeType="1"/>
            </p:cNvSpPr>
            <p:nvPr/>
          </p:nvSpPr>
          <p:spPr bwMode="auto">
            <a:xfrm>
              <a:off x="4488033" y="250833"/>
              <a:ext cx="90335" cy="5400675"/>
            </a:xfrm>
            <a:prstGeom prst="line">
              <a:avLst/>
            </a:prstGeom>
            <a:noFill/>
            <a:ln w="25400">
              <a:solidFill>
                <a:srgbClr val="FF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433175" name="Line 6">
              <a:extLst>
                <a:ext uri="{FF2B5EF4-FFF2-40B4-BE49-F238E27FC236}">
                  <a16:creationId xmlns:a16="http://schemas.microsoft.com/office/drawing/2014/main" id="{8045EFE1-6264-4034-B956-F9AB4560368B}"/>
                </a:ext>
              </a:extLst>
            </p:cNvPr>
            <p:cNvSpPr>
              <a:spLocks noChangeShapeType="1"/>
            </p:cNvSpPr>
            <p:nvPr/>
          </p:nvSpPr>
          <p:spPr bwMode="auto">
            <a:xfrm>
              <a:off x="500034" y="4357694"/>
              <a:ext cx="8194465" cy="0"/>
            </a:xfrm>
            <a:prstGeom prst="line">
              <a:avLst/>
            </a:prstGeom>
            <a:noFill/>
            <a:ln w="25400">
              <a:solidFill>
                <a:srgbClr val="FF0000"/>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433176" name="Line 7">
              <a:extLst>
                <a:ext uri="{FF2B5EF4-FFF2-40B4-BE49-F238E27FC236}">
                  <a16:creationId xmlns:a16="http://schemas.microsoft.com/office/drawing/2014/main" id="{0DC65F35-D3EE-448F-855D-6C555B3B4A8E}"/>
                </a:ext>
              </a:extLst>
            </p:cNvPr>
            <p:cNvSpPr>
              <a:spLocks noChangeShapeType="1"/>
            </p:cNvSpPr>
            <p:nvPr/>
          </p:nvSpPr>
          <p:spPr bwMode="auto">
            <a:xfrm>
              <a:off x="571472" y="2357430"/>
              <a:ext cx="8286808" cy="0"/>
            </a:xfrm>
            <a:prstGeom prst="line">
              <a:avLst/>
            </a:prstGeom>
            <a:noFill/>
            <a:ln w="25400">
              <a:solidFill>
                <a:srgbClr val="FF0000"/>
              </a:solidFill>
              <a:round/>
              <a:headEnd/>
              <a:tailEnd/>
            </a:ln>
            <a:extLst>
              <a:ext uri="{909E8E84-426E-40DD-AFC4-6F175D3DCCD1}">
                <a14:hiddenFill xmlns:a14="http://schemas.microsoft.com/office/drawing/2010/main">
                  <a:noFill/>
                </a14:hiddenFill>
              </a:ext>
            </a:extLst>
          </p:spPr>
          <p:txBody>
            <a:bodyPr/>
            <a:lstStyle/>
            <a:p>
              <a:endParaRPr lang="en-GB"/>
            </a:p>
          </p:txBody>
        </p:sp>
      </p:grpSp>
      <p:sp>
        <p:nvSpPr>
          <p:cNvPr id="433156" name="Text Box 8">
            <a:extLst>
              <a:ext uri="{FF2B5EF4-FFF2-40B4-BE49-F238E27FC236}">
                <a16:creationId xmlns:a16="http://schemas.microsoft.com/office/drawing/2014/main" id="{0D943BD7-2256-4B6C-A683-4C00E3D73037}"/>
              </a:ext>
            </a:extLst>
          </p:cNvPr>
          <p:cNvSpPr txBox="1">
            <a:spLocks noChangeArrowheads="1"/>
          </p:cNvSpPr>
          <p:nvPr/>
        </p:nvSpPr>
        <p:spPr bwMode="auto">
          <a:xfrm>
            <a:off x="6381750" y="1071564"/>
            <a:ext cx="367188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Times" panose="02020603050405020304" pitchFamily="18" charset="0"/>
              </a:defRPr>
            </a:lvl3pPr>
            <a:lvl4pPr marL="1600200" indent="-228600">
              <a:spcBef>
                <a:spcPct val="20000"/>
              </a:spcBef>
              <a:buChar char="–"/>
              <a:defRPr sz="2000">
                <a:solidFill>
                  <a:schemeClr val="tx1"/>
                </a:solidFill>
                <a:latin typeface="Times" panose="02020603050405020304" pitchFamily="18" charset="0"/>
              </a:defRPr>
            </a:lvl4pPr>
            <a:lvl5pPr marL="2057400" indent="-228600">
              <a:spcBef>
                <a:spcPct val="20000"/>
              </a:spcBef>
              <a:buChar char="»"/>
              <a:defRPr sz="2000">
                <a:solidFill>
                  <a:schemeClr val="tx1"/>
                </a:solidFill>
                <a:latin typeface="Times"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panose="02020603050405020304" pitchFamily="18" charset="0"/>
              </a:defRPr>
            </a:lvl9pPr>
          </a:lstStyle>
          <a:p>
            <a:pPr>
              <a:spcBef>
                <a:spcPct val="50000"/>
              </a:spcBef>
              <a:buFontTx/>
              <a:buNone/>
            </a:pPr>
            <a:r>
              <a:rPr lang="en-GB" altLang="en-US" sz="2400" b="1">
                <a:solidFill>
                  <a:srgbClr val="B2B2B2"/>
                </a:solidFill>
              </a:rPr>
              <a:t>Pro-social behaviour</a:t>
            </a:r>
          </a:p>
        </p:txBody>
      </p:sp>
      <p:sp>
        <p:nvSpPr>
          <p:cNvPr id="433157" name="Text Box 9">
            <a:extLst>
              <a:ext uri="{FF2B5EF4-FFF2-40B4-BE49-F238E27FC236}">
                <a16:creationId xmlns:a16="http://schemas.microsoft.com/office/drawing/2014/main" id="{4FC0A92A-27CB-4C74-B59C-505E76B29422}"/>
              </a:ext>
            </a:extLst>
          </p:cNvPr>
          <p:cNvSpPr txBox="1">
            <a:spLocks noChangeArrowheads="1"/>
          </p:cNvSpPr>
          <p:nvPr/>
        </p:nvSpPr>
        <p:spPr bwMode="auto">
          <a:xfrm>
            <a:off x="6275388" y="2500313"/>
            <a:ext cx="4392612" cy="1604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Times" panose="02020603050405020304" pitchFamily="18" charset="0"/>
              </a:defRPr>
            </a:lvl3pPr>
            <a:lvl4pPr marL="1600200" indent="-228600">
              <a:spcBef>
                <a:spcPct val="20000"/>
              </a:spcBef>
              <a:buChar char="–"/>
              <a:defRPr sz="2000">
                <a:solidFill>
                  <a:schemeClr val="tx1"/>
                </a:solidFill>
                <a:latin typeface="Times" panose="02020603050405020304" pitchFamily="18" charset="0"/>
              </a:defRPr>
            </a:lvl4pPr>
            <a:lvl5pPr marL="2057400" indent="-228600">
              <a:spcBef>
                <a:spcPct val="20000"/>
              </a:spcBef>
              <a:buChar char="»"/>
              <a:defRPr sz="2000">
                <a:solidFill>
                  <a:schemeClr val="tx1"/>
                </a:solidFill>
                <a:latin typeface="Times"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panose="02020603050405020304" pitchFamily="18" charset="0"/>
              </a:defRPr>
            </a:lvl9pPr>
          </a:lstStyle>
          <a:p>
            <a:pPr>
              <a:spcBef>
                <a:spcPct val="50000"/>
              </a:spcBef>
              <a:buFontTx/>
              <a:buNone/>
            </a:pPr>
            <a:r>
              <a:rPr lang="en-GB" altLang="en-US" sz="1800" b="1">
                <a:solidFill>
                  <a:srgbClr val="B2B2B2"/>
                </a:solidFill>
              </a:rPr>
              <a:t>Comfortable   Respected    Included</a:t>
            </a:r>
          </a:p>
          <a:p>
            <a:pPr>
              <a:spcBef>
                <a:spcPct val="50000"/>
              </a:spcBef>
              <a:buFontTx/>
              <a:buNone/>
            </a:pPr>
            <a:r>
              <a:rPr lang="en-GB" altLang="en-US" sz="1800" b="1">
                <a:solidFill>
                  <a:srgbClr val="B2B2B2"/>
                </a:solidFill>
              </a:rPr>
              <a:t>Safe  Motivated   </a:t>
            </a:r>
            <a:r>
              <a:rPr lang="en-GB" altLang="en-US" sz="1800">
                <a:solidFill>
                  <a:srgbClr val="B2B2B2"/>
                </a:solidFill>
              </a:rPr>
              <a:t> </a:t>
            </a:r>
            <a:r>
              <a:rPr lang="en-GB" altLang="en-US" sz="1800" b="1">
                <a:solidFill>
                  <a:srgbClr val="B2B2B2"/>
                </a:solidFill>
              </a:rPr>
              <a:t>Involved</a:t>
            </a:r>
          </a:p>
          <a:p>
            <a:pPr>
              <a:spcBef>
                <a:spcPct val="50000"/>
              </a:spcBef>
              <a:buFontTx/>
              <a:buNone/>
            </a:pPr>
            <a:r>
              <a:rPr lang="en-GB" altLang="en-US" sz="1800" b="1">
                <a:solidFill>
                  <a:srgbClr val="B2B2B2"/>
                </a:solidFill>
              </a:rPr>
              <a:t>Consulted Rewarded   Needed</a:t>
            </a:r>
          </a:p>
          <a:p>
            <a:pPr>
              <a:spcBef>
                <a:spcPct val="50000"/>
              </a:spcBef>
              <a:buFontTx/>
              <a:buNone/>
            </a:pPr>
            <a:r>
              <a:rPr lang="en-GB" altLang="en-US" sz="1800" b="1">
                <a:solidFill>
                  <a:srgbClr val="B2B2B2"/>
                </a:solidFill>
              </a:rPr>
              <a:t>Inspired   Liked    Appreciated</a:t>
            </a:r>
            <a:r>
              <a:rPr lang="en-GB" altLang="en-US" sz="1800">
                <a:solidFill>
                  <a:srgbClr val="B2B2B2"/>
                </a:solidFill>
              </a:rPr>
              <a:t> </a:t>
            </a:r>
          </a:p>
        </p:txBody>
      </p:sp>
      <p:sp>
        <p:nvSpPr>
          <p:cNvPr id="433158" name="Text Box 10">
            <a:extLst>
              <a:ext uri="{FF2B5EF4-FFF2-40B4-BE49-F238E27FC236}">
                <a16:creationId xmlns:a16="http://schemas.microsoft.com/office/drawing/2014/main" id="{23FC4FEE-C240-4E2A-BFA6-1F94A336D42E}"/>
              </a:ext>
            </a:extLst>
          </p:cNvPr>
          <p:cNvSpPr txBox="1">
            <a:spLocks noChangeArrowheads="1"/>
          </p:cNvSpPr>
          <p:nvPr/>
        </p:nvSpPr>
        <p:spPr bwMode="auto">
          <a:xfrm>
            <a:off x="2381250" y="1000126"/>
            <a:ext cx="3214688"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Times" panose="02020603050405020304" pitchFamily="18" charset="0"/>
              </a:defRPr>
            </a:lvl3pPr>
            <a:lvl4pPr marL="1600200" indent="-228600">
              <a:spcBef>
                <a:spcPct val="20000"/>
              </a:spcBef>
              <a:buChar char="–"/>
              <a:defRPr sz="2000">
                <a:solidFill>
                  <a:schemeClr val="tx1"/>
                </a:solidFill>
                <a:latin typeface="Times" panose="02020603050405020304" pitchFamily="18" charset="0"/>
              </a:defRPr>
            </a:lvl4pPr>
            <a:lvl5pPr marL="2057400" indent="-228600">
              <a:spcBef>
                <a:spcPct val="20000"/>
              </a:spcBef>
              <a:buChar char="»"/>
              <a:defRPr sz="2000">
                <a:solidFill>
                  <a:schemeClr val="tx1"/>
                </a:solidFill>
                <a:latin typeface="Times"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panose="02020603050405020304" pitchFamily="18" charset="0"/>
              </a:defRPr>
            </a:lvl9pPr>
          </a:lstStyle>
          <a:p>
            <a:pPr>
              <a:spcBef>
                <a:spcPct val="50000"/>
              </a:spcBef>
              <a:buFontTx/>
              <a:buNone/>
            </a:pPr>
            <a:r>
              <a:rPr lang="en-GB" altLang="en-US" sz="2400" b="1">
                <a:solidFill>
                  <a:srgbClr val="FF9966"/>
                </a:solidFill>
              </a:rPr>
              <a:t>Anti-social behaviour difficult or dangerous</a:t>
            </a:r>
          </a:p>
        </p:txBody>
      </p:sp>
      <p:sp>
        <p:nvSpPr>
          <p:cNvPr id="433159" name="Text Box 11">
            <a:extLst>
              <a:ext uri="{FF2B5EF4-FFF2-40B4-BE49-F238E27FC236}">
                <a16:creationId xmlns:a16="http://schemas.microsoft.com/office/drawing/2014/main" id="{92047FDB-76CE-40D5-A476-A08458A2F1E3}"/>
              </a:ext>
            </a:extLst>
          </p:cNvPr>
          <p:cNvSpPr txBox="1">
            <a:spLocks noChangeArrowheads="1"/>
          </p:cNvSpPr>
          <p:nvPr/>
        </p:nvSpPr>
        <p:spPr bwMode="auto">
          <a:xfrm>
            <a:off x="2238375" y="2571750"/>
            <a:ext cx="3563938" cy="146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Times" panose="02020603050405020304" pitchFamily="18" charset="0"/>
              </a:defRPr>
            </a:lvl3pPr>
            <a:lvl4pPr marL="1600200" indent="-228600">
              <a:spcBef>
                <a:spcPct val="20000"/>
              </a:spcBef>
              <a:buChar char="–"/>
              <a:defRPr sz="2000">
                <a:solidFill>
                  <a:schemeClr val="tx1"/>
                </a:solidFill>
                <a:latin typeface="Times" panose="02020603050405020304" pitchFamily="18" charset="0"/>
              </a:defRPr>
            </a:lvl4pPr>
            <a:lvl5pPr marL="2057400" indent="-228600">
              <a:spcBef>
                <a:spcPct val="20000"/>
              </a:spcBef>
              <a:buChar char="»"/>
              <a:defRPr sz="2000">
                <a:solidFill>
                  <a:schemeClr val="tx1"/>
                </a:solidFill>
                <a:latin typeface="Times"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panose="02020603050405020304" pitchFamily="18" charset="0"/>
              </a:defRPr>
            </a:lvl9pPr>
          </a:lstStyle>
          <a:p>
            <a:pPr>
              <a:spcBef>
                <a:spcPct val="50000"/>
              </a:spcBef>
              <a:buFontTx/>
              <a:buNone/>
            </a:pPr>
            <a:r>
              <a:rPr lang="en-GB" altLang="en-US" sz="1800" b="1">
                <a:solidFill>
                  <a:srgbClr val="FF9966"/>
                </a:solidFill>
              </a:rPr>
              <a:t>Labelled  Blamed  Shamed</a:t>
            </a:r>
          </a:p>
          <a:p>
            <a:pPr>
              <a:spcBef>
                <a:spcPct val="50000"/>
              </a:spcBef>
              <a:buFontTx/>
              <a:buNone/>
            </a:pPr>
            <a:r>
              <a:rPr lang="en-GB" altLang="en-US" sz="1800" b="1">
                <a:solidFill>
                  <a:srgbClr val="FF9966"/>
                </a:solidFill>
              </a:rPr>
              <a:t>Ignored   Humiliated  Targeted</a:t>
            </a:r>
          </a:p>
          <a:p>
            <a:pPr>
              <a:spcBef>
                <a:spcPct val="50000"/>
              </a:spcBef>
              <a:buFontTx/>
              <a:buNone/>
            </a:pPr>
            <a:r>
              <a:rPr lang="en-GB" altLang="en-US" sz="1800" b="1">
                <a:solidFill>
                  <a:srgbClr val="FF9966"/>
                </a:solidFill>
              </a:rPr>
              <a:t>Rejected    Unimportant   Isolated     Irrelevant    Ignored</a:t>
            </a:r>
            <a:endParaRPr lang="en-GB" altLang="en-US" sz="1800">
              <a:solidFill>
                <a:srgbClr val="FF9966"/>
              </a:solidFill>
            </a:endParaRPr>
          </a:p>
        </p:txBody>
      </p:sp>
      <p:sp>
        <p:nvSpPr>
          <p:cNvPr id="433160" name="Line 12">
            <a:extLst>
              <a:ext uri="{FF2B5EF4-FFF2-40B4-BE49-F238E27FC236}">
                <a16:creationId xmlns:a16="http://schemas.microsoft.com/office/drawing/2014/main" id="{E562DC73-694D-4A48-B139-10E712E1E57A}"/>
              </a:ext>
            </a:extLst>
          </p:cNvPr>
          <p:cNvSpPr>
            <a:spLocks noChangeShapeType="1"/>
          </p:cNvSpPr>
          <p:nvPr/>
        </p:nvSpPr>
        <p:spPr bwMode="auto">
          <a:xfrm>
            <a:off x="6024563" y="71438"/>
            <a:ext cx="0" cy="2305050"/>
          </a:xfrm>
          <a:prstGeom prst="line">
            <a:avLst/>
          </a:prstGeom>
          <a:noFill/>
          <a:ln w="152400">
            <a:solidFill>
              <a:schemeClr val="tx1"/>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433161" name="Line 13">
            <a:extLst>
              <a:ext uri="{FF2B5EF4-FFF2-40B4-BE49-F238E27FC236}">
                <a16:creationId xmlns:a16="http://schemas.microsoft.com/office/drawing/2014/main" id="{64FF0DBE-1A7E-40E7-B02F-F97F54267A13}"/>
              </a:ext>
            </a:extLst>
          </p:cNvPr>
          <p:cNvSpPr>
            <a:spLocks noChangeShapeType="1"/>
          </p:cNvSpPr>
          <p:nvPr/>
        </p:nvSpPr>
        <p:spPr bwMode="auto">
          <a:xfrm>
            <a:off x="2795588" y="2071688"/>
            <a:ext cx="0" cy="431800"/>
          </a:xfrm>
          <a:prstGeom prst="line">
            <a:avLst/>
          </a:prstGeom>
          <a:noFill/>
          <a:ln w="50800">
            <a:solidFill>
              <a:schemeClr val="tx1"/>
            </a:solidFill>
            <a:round/>
            <a:headEnd/>
            <a:tailEnd type="triangle" w="lg" len="lg"/>
          </a:ln>
          <a:extLst>
            <a:ext uri="{909E8E84-426E-40DD-AFC4-6F175D3DCCD1}">
              <a14:hiddenFill xmlns:a14="http://schemas.microsoft.com/office/drawing/2010/main">
                <a:noFill/>
              </a14:hiddenFill>
            </a:ext>
          </a:extLst>
        </p:spPr>
        <p:txBody>
          <a:bodyPr/>
          <a:lstStyle/>
          <a:p>
            <a:endParaRPr lang="en-GB"/>
          </a:p>
        </p:txBody>
      </p:sp>
      <p:sp>
        <p:nvSpPr>
          <p:cNvPr id="433162" name="Line 14">
            <a:extLst>
              <a:ext uri="{FF2B5EF4-FFF2-40B4-BE49-F238E27FC236}">
                <a16:creationId xmlns:a16="http://schemas.microsoft.com/office/drawing/2014/main" id="{36B1A89F-D355-49C8-B2F8-EB9C7C8583C1}"/>
              </a:ext>
            </a:extLst>
          </p:cNvPr>
          <p:cNvSpPr>
            <a:spLocks noChangeShapeType="1"/>
          </p:cNvSpPr>
          <p:nvPr/>
        </p:nvSpPr>
        <p:spPr bwMode="auto">
          <a:xfrm>
            <a:off x="4667250" y="2143125"/>
            <a:ext cx="0" cy="431800"/>
          </a:xfrm>
          <a:prstGeom prst="line">
            <a:avLst/>
          </a:prstGeom>
          <a:noFill/>
          <a:ln w="50800">
            <a:solidFill>
              <a:schemeClr val="tx1"/>
            </a:solidFill>
            <a:round/>
            <a:headEnd/>
            <a:tailEnd type="triangle" w="lg" len="lg"/>
          </a:ln>
          <a:extLst>
            <a:ext uri="{909E8E84-426E-40DD-AFC4-6F175D3DCCD1}">
              <a14:hiddenFill xmlns:a14="http://schemas.microsoft.com/office/drawing/2010/main">
                <a:noFill/>
              </a14:hiddenFill>
            </a:ext>
          </a:extLst>
        </p:spPr>
        <p:txBody>
          <a:bodyPr/>
          <a:lstStyle/>
          <a:p>
            <a:endParaRPr lang="en-GB"/>
          </a:p>
        </p:txBody>
      </p:sp>
      <p:sp>
        <p:nvSpPr>
          <p:cNvPr id="433163" name="Line 15">
            <a:extLst>
              <a:ext uri="{FF2B5EF4-FFF2-40B4-BE49-F238E27FC236}">
                <a16:creationId xmlns:a16="http://schemas.microsoft.com/office/drawing/2014/main" id="{F095D336-CF3F-441C-BB11-78A4D9658EB5}"/>
              </a:ext>
            </a:extLst>
          </p:cNvPr>
          <p:cNvSpPr>
            <a:spLocks noChangeShapeType="1"/>
          </p:cNvSpPr>
          <p:nvPr/>
        </p:nvSpPr>
        <p:spPr bwMode="auto">
          <a:xfrm flipV="1">
            <a:off x="7043738" y="1927225"/>
            <a:ext cx="0" cy="647700"/>
          </a:xfrm>
          <a:prstGeom prst="line">
            <a:avLst/>
          </a:prstGeom>
          <a:noFill/>
          <a:ln w="50800">
            <a:solidFill>
              <a:schemeClr val="tx1"/>
            </a:solidFill>
            <a:round/>
            <a:headEnd/>
            <a:tailEnd type="triangle" w="lg" len="lg"/>
          </a:ln>
          <a:extLst>
            <a:ext uri="{909E8E84-426E-40DD-AFC4-6F175D3DCCD1}">
              <a14:hiddenFill xmlns:a14="http://schemas.microsoft.com/office/drawing/2010/main">
                <a:noFill/>
              </a14:hiddenFill>
            </a:ext>
          </a:extLst>
        </p:spPr>
        <p:txBody>
          <a:bodyPr/>
          <a:lstStyle/>
          <a:p>
            <a:endParaRPr lang="en-GB"/>
          </a:p>
        </p:txBody>
      </p:sp>
      <p:sp>
        <p:nvSpPr>
          <p:cNvPr id="433164" name="Line 16">
            <a:extLst>
              <a:ext uri="{FF2B5EF4-FFF2-40B4-BE49-F238E27FC236}">
                <a16:creationId xmlns:a16="http://schemas.microsoft.com/office/drawing/2014/main" id="{1FB86F7E-0496-4A82-9271-6611222FA08D}"/>
              </a:ext>
            </a:extLst>
          </p:cNvPr>
          <p:cNvSpPr>
            <a:spLocks noChangeShapeType="1"/>
          </p:cNvSpPr>
          <p:nvPr/>
        </p:nvSpPr>
        <p:spPr bwMode="auto">
          <a:xfrm flipV="1">
            <a:off x="8699500" y="1927225"/>
            <a:ext cx="0" cy="647700"/>
          </a:xfrm>
          <a:prstGeom prst="line">
            <a:avLst/>
          </a:prstGeom>
          <a:noFill/>
          <a:ln w="50800">
            <a:solidFill>
              <a:schemeClr val="tx1"/>
            </a:solidFill>
            <a:round/>
            <a:headEnd/>
            <a:tailEnd type="triangle" w="lg" len="lg"/>
          </a:ln>
          <a:extLst>
            <a:ext uri="{909E8E84-426E-40DD-AFC4-6F175D3DCCD1}">
              <a14:hiddenFill xmlns:a14="http://schemas.microsoft.com/office/drawing/2010/main">
                <a:noFill/>
              </a14:hiddenFill>
            </a:ext>
          </a:extLst>
        </p:spPr>
        <p:txBody>
          <a:bodyPr/>
          <a:lstStyle/>
          <a:p>
            <a:endParaRPr lang="en-GB"/>
          </a:p>
        </p:txBody>
      </p:sp>
      <p:sp>
        <p:nvSpPr>
          <p:cNvPr id="433165" name="Line 12">
            <a:extLst>
              <a:ext uri="{FF2B5EF4-FFF2-40B4-BE49-F238E27FC236}">
                <a16:creationId xmlns:a16="http://schemas.microsoft.com/office/drawing/2014/main" id="{B0B916EF-C228-4C2E-85CA-50C9ADB73378}"/>
              </a:ext>
            </a:extLst>
          </p:cNvPr>
          <p:cNvSpPr>
            <a:spLocks noChangeShapeType="1"/>
          </p:cNvSpPr>
          <p:nvPr/>
        </p:nvSpPr>
        <p:spPr bwMode="auto">
          <a:xfrm>
            <a:off x="5595938" y="3332164"/>
            <a:ext cx="1147762" cy="26987"/>
          </a:xfrm>
          <a:prstGeom prst="line">
            <a:avLst/>
          </a:prstGeom>
          <a:noFill/>
          <a:ln w="57150">
            <a:solidFill>
              <a:schemeClr val="tx1"/>
            </a:solidFill>
            <a:round/>
            <a:headEnd/>
            <a:tailEnd type="triangle" w="lg" len="lg"/>
          </a:ln>
          <a:extLst>
            <a:ext uri="{909E8E84-426E-40DD-AFC4-6F175D3DCCD1}">
              <a14:hiddenFill xmlns:a14="http://schemas.microsoft.com/office/drawing/2010/main">
                <a:noFill/>
              </a14:hiddenFill>
            </a:ext>
          </a:extLst>
        </p:spPr>
        <p:txBody>
          <a:bodyPr/>
          <a:lstStyle/>
          <a:p>
            <a:endParaRPr lang="en-GB"/>
          </a:p>
        </p:txBody>
      </p:sp>
      <p:sp>
        <p:nvSpPr>
          <p:cNvPr id="433166" name="Line 14">
            <a:extLst>
              <a:ext uri="{FF2B5EF4-FFF2-40B4-BE49-F238E27FC236}">
                <a16:creationId xmlns:a16="http://schemas.microsoft.com/office/drawing/2014/main" id="{E568E6A8-6CAF-4CE6-9CAC-F9FC52CD28FE}"/>
              </a:ext>
            </a:extLst>
          </p:cNvPr>
          <p:cNvSpPr>
            <a:spLocks noChangeShapeType="1"/>
          </p:cNvSpPr>
          <p:nvPr/>
        </p:nvSpPr>
        <p:spPr bwMode="auto">
          <a:xfrm>
            <a:off x="4667250" y="4071938"/>
            <a:ext cx="0" cy="431800"/>
          </a:xfrm>
          <a:prstGeom prst="line">
            <a:avLst/>
          </a:prstGeom>
          <a:noFill/>
          <a:ln w="50800">
            <a:solidFill>
              <a:schemeClr val="tx1"/>
            </a:solidFill>
            <a:round/>
            <a:headEnd/>
            <a:tailEnd type="triangle" w="lg" len="lg"/>
          </a:ln>
          <a:extLst>
            <a:ext uri="{909E8E84-426E-40DD-AFC4-6F175D3DCCD1}">
              <a14:hiddenFill xmlns:a14="http://schemas.microsoft.com/office/drawing/2010/main">
                <a:noFill/>
              </a14:hiddenFill>
            </a:ext>
          </a:extLst>
        </p:spPr>
        <p:txBody>
          <a:bodyPr/>
          <a:lstStyle/>
          <a:p>
            <a:endParaRPr lang="en-GB"/>
          </a:p>
        </p:txBody>
      </p:sp>
      <p:sp>
        <p:nvSpPr>
          <p:cNvPr id="433167" name="Line 13">
            <a:extLst>
              <a:ext uri="{FF2B5EF4-FFF2-40B4-BE49-F238E27FC236}">
                <a16:creationId xmlns:a16="http://schemas.microsoft.com/office/drawing/2014/main" id="{506EFCA5-553A-4B08-A965-38ECB65EC1B4}"/>
              </a:ext>
            </a:extLst>
          </p:cNvPr>
          <p:cNvSpPr>
            <a:spLocks noChangeShapeType="1"/>
          </p:cNvSpPr>
          <p:nvPr/>
        </p:nvSpPr>
        <p:spPr bwMode="auto">
          <a:xfrm>
            <a:off x="2738438" y="4071938"/>
            <a:ext cx="0" cy="431800"/>
          </a:xfrm>
          <a:prstGeom prst="line">
            <a:avLst/>
          </a:prstGeom>
          <a:noFill/>
          <a:ln w="50800">
            <a:solidFill>
              <a:schemeClr val="tx1"/>
            </a:solidFill>
            <a:round/>
            <a:headEnd/>
            <a:tailEnd type="triangle" w="lg" len="lg"/>
          </a:ln>
          <a:extLst>
            <a:ext uri="{909E8E84-426E-40DD-AFC4-6F175D3DCCD1}">
              <a14:hiddenFill xmlns:a14="http://schemas.microsoft.com/office/drawing/2010/main">
                <a:noFill/>
              </a14:hiddenFill>
            </a:ext>
          </a:extLst>
        </p:spPr>
        <p:txBody>
          <a:bodyPr/>
          <a:lstStyle/>
          <a:p>
            <a:endParaRPr lang="en-GB"/>
          </a:p>
        </p:txBody>
      </p:sp>
      <p:sp>
        <p:nvSpPr>
          <p:cNvPr id="433168" name="Text Box 22">
            <a:extLst>
              <a:ext uri="{FF2B5EF4-FFF2-40B4-BE49-F238E27FC236}">
                <a16:creationId xmlns:a16="http://schemas.microsoft.com/office/drawing/2014/main" id="{0BCECAE0-E39E-4FD5-A50F-0BCF6843212E}"/>
              </a:ext>
            </a:extLst>
          </p:cNvPr>
          <p:cNvSpPr txBox="1">
            <a:spLocks noChangeArrowheads="1"/>
          </p:cNvSpPr>
          <p:nvPr/>
        </p:nvSpPr>
        <p:spPr bwMode="auto">
          <a:xfrm>
            <a:off x="1881189" y="4500563"/>
            <a:ext cx="4143375" cy="1338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Times" panose="02020603050405020304" pitchFamily="18" charset="0"/>
              </a:defRPr>
            </a:lvl3pPr>
            <a:lvl4pPr marL="1600200" indent="-228600">
              <a:spcBef>
                <a:spcPct val="20000"/>
              </a:spcBef>
              <a:buChar char="–"/>
              <a:defRPr sz="2000">
                <a:solidFill>
                  <a:schemeClr val="tx1"/>
                </a:solidFill>
                <a:latin typeface="Times" panose="02020603050405020304" pitchFamily="18" charset="0"/>
              </a:defRPr>
            </a:lvl4pPr>
            <a:lvl5pPr marL="2057400" indent="-228600">
              <a:spcBef>
                <a:spcPct val="20000"/>
              </a:spcBef>
              <a:buChar char="»"/>
              <a:defRPr sz="2000">
                <a:solidFill>
                  <a:schemeClr val="tx1"/>
                </a:solidFill>
                <a:latin typeface="Times"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panose="02020603050405020304" pitchFamily="18" charset="0"/>
              </a:defRPr>
            </a:lvl9pPr>
          </a:lstStyle>
          <a:p>
            <a:pPr>
              <a:spcBef>
                <a:spcPct val="50000"/>
              </a:spcBef>
              <a:buFontTx/>
              <a:buNone/>
            </a:pPr>
            <a:r>
              <a:rPr lang="en-GB" altLang="en-US" sz="1800" b="1">
                <a:solidFill>
                  <a:srgbClr val="FF0000"/>
                </a:solidFill>
              </a:rPr>
              <a:t>Exclusion     Missing out on stuff , Public Shame,     Labelled, Blamed     </a:t>
            </a:r>
          </a:p>
          <a:p>
            <a:pPr>
              <a:spcBef>
                <a:spcPct val="50000"/>
              </a:spcBef>
              <a:buFontTx/>
              <a:buNone/>
            </a:pPr>
            <a:r>
              <a:rPr lang="en-GB" altLang="en-US" sz="1800" b="1">
                <a:solidFill>
                  <a:srgbClr val="FF0000"/>
                </a:solidFill>
              </a:rPr>
              <a:t>Abuse, Neglect,   Poverty, Bereavement,  Difference, CLA, EAL </a:t>
            </a:r>
            <a:r>
              <a:rPr lang="en-GB" altLang="en-US" sz="1800">
                <a:solidFill>
                  <a:srgbClr val="FF0000"/>
                </a:solidFill>
              </a:rPr>
              <a:t> </a:t>
            </a:r>
          </a:p>
        </p:txBody>
      </p:sp>
      <p:sp>
        <p:nvSpPr>
          <p:cNvPr id="433169" name="Text Box 23">
            <a:extLst>
              <a:ext uri="{FF2B5EF4-FFF2-40B4-BE49-F238E27FC236}">
                <a16:creationId xmlns:a16="http://schemas.microsoft.com/office/drawing/2014/main" id="{625CF62E-8DB4-4FF7-976F-4DE33D27AC56}"/>
              </a:ext>
            </a:extLst>
          </p:cNvPr>
          <p:cNvSpPr txBox="1">
            <a:spLocks noChangeArrowheads="1"/>
          </p:cNvSpPr>
          <p:nvPr/>
        </p:nvSpPr>
        <p:spPr bwMode="auto">
          <a:xfrm>
            <a:off x="6996114" y="4786314"/>
            <a:ext cx="3671887"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Times" panose="02020603050405020304" pitchFamily="18" charset="0"/>
              </a:defRPr>
            </a:lvl3pPr>
            <a:lvl4pPr marL="1600200" indent="-228600">
              <a:spcBef>
                <a:spcPct val="20000"/>
              </a:spcBef>
              <a:buChar char="–"/>
              <a:defRPr sz="2000">
                <a:solidFill>
                  <a:schemeClr val="tx1"/>
                </a:solidFill>
                <a:latin typeface="Times" panose="02020603050405020304" pitchFamily="18" charset="0"/>
              </a:defRPr>
            </a:lvl4pPr>
            <a:lvl5pPr marL="2057400" indent="-228600">
              <a:spcBef>
                <a:spcPct val="20000"/>
              </a:spcBef>
              <a:buChar char="»"/>
              <a:defRPr sz="2000">
                <a:solidFill>
                  <a:schemeClr val="tx1"/>
                </a:solidFill>
                <a:latin typeface="Times"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panose="02020603050405020304" pitchFamily="18" charset="0"/>
              </a:defRPr>
            </a:lvl9pPr>
          </a:lstStyle>
          <a:p>
            <a:pPr>
              <a:spcBef>
                <a:spcPct val="50000"/>
              </a:spcBef>
              <a:buFontTx/>
              <a:buNone/>
            </a:pPr>
            <a:r>
              <a:rPr lang="en-GB" altLang="en-US" sz="2800">
                <a:solidFill>
                  <a:srgbClr val="008000"/>
                </a:solidFill>
              </a:rPr>
              <a:t>Pro Social experiences </a:t>
            </a:r>
          </a:p>
        </p:txBody>
      </p:sp>
      <p:sp>
        <p:nvSpPr>
          <p:cNvPr id="433170" name="Line 15">
            <a:extLst>
              <a:ext uri="{FF2B5EF4-FFF2-40B4-BE49-F238E27FC236}">
                <a16:creationId xmlns:a16="http://schemas.microsoft.com/office/drawing/2014/main" id="{AEFD2F59-6733-439C-9667-745EC3A89C95}"/>
              </a:ext>
            </a:extLst>
          </p:cNvPr>
          <p:cNvSpPr>
            <a:spLocks noChangeShapeType="1"/>
          </p:cNvSpPr>
          <p:nvPr/>
        </p:nvSpPr>
        <p:spPr bwMode="auto">
          <a:xfrm flipV="1">
            <a:off x="7046913" y="4038600"/>
            <a:ext cx="0" cy="647700"/>
          </a:xfrm>
          <a:prstGeom prst="line">
            <a:avLst/>
          </a:prstGeom>
          <a:noFill/>
          <a:ln w="50800">
            <a:solidFill>
              <a:schemeClr val="tx1"/>
            </a:solidFill>
            <a:round/>
            <a:headEnd/>
            <a:tailEnd type="triangle" w="lg" len="lg"/>
          </a:ln>
          <a:extLst>
            <a:ext uri="{909E8E84-426E-40DD-AFC4-6F175D3DCCD1}">
              <a14:hiddenFill xmlns:a14="http://schemas.microsoft.com/office/drawing/2010/main">
                <a:noFill/>
              </a14:hiddenFill>
            </a:ext>
          </a:extLst>
        </p:spPr>
        <p:txBody>
          <a:bodyPr/>
          <a:lstStyle/>
          <a:p>
            <a:endParaRPr lang="en-GB"/>
          </a:p>
        </p:txBody>
      </p:sp>
      <p:sp>
        <p:nvSpPr>
          <p:cNvPr id="433171" name="Line 16">
            <a:extLst>
              <a:ext uri="{FF2B5EF4-FFF2-40B4-BE49-F238E27FC236}">
                <a16:creationId xmlns:a16="http://schemas.microsoft.com/office/drawing/2014/main" id="{40623301-B5EC-42C1-A228-E3B172431384}"/>
              </a:ext>
            </a:extLst>
          </p:cNvPr>
          <p:cNvSpPr>
            <a:spLocks noChangeShapeType="1"/>
          </p:cNvSpPr>
          <p:nvPr/>
        </p:nvSpPr>
        <p:spPr bwMode="auto">
          <a:xfrm flipV="1">
            <a:off x="8702675" y="4038600"/>
            <a:ext cx="0" cy="647700"/>
          </a:xfrm>
          <a:prstGeom prst="line">
            <a:avLst/>
          </a:prstGeom>
          <a:noFill/>
          <a:ln w="50800">
            <a:solidFill>
              <a:schemeClr val="tx1"/>
            </a:solidFill>
            <a:round/>
            <a:headEnd/>
            <a:tailEnd type="triangle" w="lg" len="lg"/>
          </a:ln>
          <a:extLst>
            <a:ext uri="{909E8E84-426E-40DD-AFC4-6F175D3DCCD1}">
              <a14:hiddenFill xmlns:a14="http://schemas.microsoft.com/office/drawing/2010/main">
                <a:noFill/>
              </a14:hiddenFill>
            </a:ext>
          </a:extLst>
        </p:spPr>
        <p:txBody>
          <a:bodyPr/>
          <a:lstStyle/>
          <a:p>
            <a:endParaRPr lang="en-GB"/>
          </a:p>
        </p:txBody>
      </p:sp>
      <p:sp>
        <p:nvSpPr>
          <p:cNvPr id="433172" name="Line 12">
            <a:extLst>
              <a:ext uri="{FF2B5EF4-FFF2-40B4-BE49-F238E27FC236}">
                <a16:creationId xmlns:a16="http://schemas.microsoft.com/office/drawing/2014/main" id="{8FF22753-E78B-436B-93B7-510A5D8FF6A9}"/>
              </a:ext>
            </a:extLst>
          </p:cNvPr>
          <p:cNvSpPr>
            <a:spLocks noChangeShapeType="1"/>
          </p:cNvSpPr>
          <p:nvPr/>
        </p:nvSpPr>
        <p:spPr bwMode="auto">
          <a:xfrm>
            <a:off x="5595938" y="5227638"/>
            <a:ext cx="1147762" cy="0"/>
          </a:xfrm>
          <a:prstGeom prst="line">
            <a:avLst/>
          </a:prstGeom>
          <a:noFill/>
          <a:ln w="57150">
            <a:solidFill>
              <a:schemeClr val="tx1"/>
            </a:solidFill>
            <a:round/>
            <a:headEnd/>
            <a:tailEnd type="triangle" w="lg" len="lg"/>
          </a:ln>
          <a:extLst>
            <a:ext uri="{909E8E84-426E-40DD-AFC4-6F175D3DCCD1}">
              <a14:hiddenFill xmlns:a14="http://schemas.microsoft.com/office/drawing/2010/main">
                <a:noFill/>
              </a14:hiddenFill>
            </a:ext>
          </a:extLst>
        </p:spPr>
        <p:txBody>
          <a:bodyPr/>
          <a:lstStyle/>
          <a:p>
            <a:endParaRPr lang="en-GB"/>
          </a:p>
        </p:txBody>
      </p:sp>
      <p:sp>
        <p:nvSpPr>
          <p:cNvPr id="29" name="TextBox 28">
            <a:extLst>
              <a:ext uri="{FF2B5EF4-FFF2-40B4-BE49-F238E27FC236}">
                <a16:creationId xmlns:a16="http://schemas.microsoft.com/office/drawing/2014/main" id="{8DB8ADE9-C341-498C-B7AD-8A27968E5B1F}"/>
              </a:ext>
            </a:extLst>
          </p:cNvPr>
          <p:cNvSpPr txBox="1"/>
          <p:nvPr/>
        </p:nvSpPr>
        <p:spPr>
          <a:xfrm flipH="1">
            <a:off x="9983788" y="5949950"/>
            <a:ext cx="252412" cy="369332"/>
          </a:xfrm>
          <a:prstGeom prst="rect">
            <a:avLst/>
          </a:prstGeom>
          <a:noFill/>
        </p:spPr>
        <p:txBody>
          <a:bodyPr>
            <a:spAutoFit/>
          </a:bodyPr>
          <a:lstStyle/>
          <a:p>
            <a:pPr>
              <a:defRPr/>
            </a:pPr>
            <a:r>
              <a:rPr lang="en-GB" dirty="0">
                <a:solidFill>
                  <a:schemeClr val="bg1">
                    <a:lumMod val="65000"/>
                  </a:schemeClr>
                </a:solidFill>
                <a:sym typeface="Wingdings 2" panose="05020102010507070707" pitchFamily="18" charset="2"/>
              </a:rPr>
              <a:t></a:t>
            </a:r>
            <a:endParaRPr lang="en-GB" dirty="0">
              <a:solidFill>
                <a:schemeClr val="bg1">
                  <a:lumMod val="65000"/>
                </a:schemeClr>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itle 1">
            <a:extLst>
              <a:ext uri="{FF2B5EF4-FFF2-40B4-BE49-F238E27FC236}">
                <a16:creationId xmlns:a16="http://schemas.microsoft.com/office/drawing/2014/main" id="{EDE86F69-2003-470B-BDEE-F5AAAC761FFF}"/>
              </a:ext>
            </a:extLst>
          </p:cNvPr>
          <p:cNvSpPr>
            <a:spLocks noGrp="1" noChangeArrowheads="1"/>
          </p:cNvSpPr>
          <p:nvPr>
            <p:ph type="ctrTitle"/>
          </p:nvPr>
        </p:nvSpPr>
        <p:spPr bwMode="auto">
          <a:xfrm>
            <a:off x="2063750" y="1963024"/>
            <a:ext cx="8205788" cy="3194764"/>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Autofit/>
          </a:bodyPr>
          <a:lstStyle/>
          <a:p>
            <a:r>
              <a:rPr lang="en-GB" altLang="en-US" dirty="0"/>
              <a:t>What do our rewards look like to promote pro-social feelings within the school?</a:t>
            </a:r>
            <a:br>
              <a:rPr lang="en-GB" altLang="en-US" dirty="0"/>
            </a:br>
            <a:endParaRPr lang="en-GB" altLang="en-US" dirty="0"/>
          </a:p>
        </p:txBody>
      </p:sp>
      <p:sp>
        <p:nvSpPr>
          <p:cNvPr id="3" name="Title 1">
            <a:extLst>
              <a:ext uri="{FF2B5EF4-FFF2-40B4-BE49-F238E27FC236}">
                <a16:creationId xmlns:a16="http://schemas.microsoft.com/office/drawing/2014/main" id="{37A5651A-FB40-4002-A223-7B2923A2E3CE}"/>
              </a:ext>
            </a:extLst>
          </p:cNvPr>
          <p:cNvSpPr txBox="1">
            <a:spLocks noChangeArrowheads="1"/>
          </p:cNvSpPr>
          <p:nvPr/>
        </p:nvSpPr>
        <p:spPr bwMode="auto">
          <a:xfrm flipV="1">
            <a:off x="2063750" y="3363985"/>
            <a:ext cx="8205788" cy="65015"/>
          </a:xfrm>
          <a:prstGeom prst="rect">
            <a:avLst/>
          </a:prstGeom>
          <a:noFill/>
        </p:spPr>
        <p:txBody>
          <a:bodyPr/>
          <a:lstStyle>
            <a:lvl1pPr algn="ctr" rtl="0" eaLnBrk="0" fontAlgn="base" hangingPunct="0">
              <a:spcBef>
                <a:spcPct val="0"/>
              </a:spcBef>
              <a:spcAft>
                <a:spcPct val="0"/>
              </a:spcAft>
              <a:defRPr sz="3600">
                <a:solidFill>
                  <a:srgbClr val="8FAD11"/>
                </a:solidFill>
                <a:latin typeface="+mj-lt"/>
                <a:ea typeface="+mj-ea"/>
                <a:cs typeface="+mj-cs"/>
              </a:defRPr>
            </a:lvl1pPr>
            <a:lvl2pPr algn="ctr" rtl="0" eaLnBrk="0" fontAlgn="base" hangingPunct="0">
              <a:spcBef>
                <a:spcPct val="0"/>
              </a:spcBef>
              <a:spcAft>
                <a:spcPct val="0"/>
              </a:spcAft>
              <a:defRPr sz="3600">
                <a:solidFill>
                  <a:srgbClr val="8FAD11"/>
                </a:solidFill>
                <a:latin typeface="Arial" charset="0"/>
              </a:defRPr>
            </a:lvl2pPr>
            <a:lvl3pPr algn="ctr" rtl="0" eaLnBrk="0" fontAlgn="base" hangingPunct="0">
              <a:spcBef>
                <a:spcPct val="0"/>
              </a:spcBef>
              <a:spcAft>
                <a:spcPct val="0"/>
              </a:spcAft>
              <a:defRPr sz="3600">
                <a:solidFill>
                  <a:srgbClr val="8FAD11"/>
                </a:solidFill>
                <a:latin typeface="Arial" charset="0"/>
              </a:defRPr>
            </a:lvl3pPr>
            <a:lvl4pPr algn="ctr" rtl="0" eaLnBrk="0" fontAlgn="base" hangingPunct="0">
              <a:spcBef>
                <a:spcPct val="0"/>
              </a:spcBef>
              <a:spcAft>
                <a:spcPct val="0"/>
              </a:spcAft>
              <a:defRPr sz="3600">
                <a:solidFill>
                  <a:srgbClr val="8FAD11"/>
                </a:solidFill>
                <a:latin typeface="Arial" charset="0"/>
              </a:defRPr>
            </a:lvl4pPr>
            <a:lvl5pPr algn="ctr" rtl="0" eaLnBrk="0" fontAlgn="base" hangingPunct="0">
              <a:spcBef>
                <a:spcPct val="0"/>
              </a:spcBef>
              <a:spcAft>
                <a:spcPct val="0"/>
              </a:spcAft>
              <a:defRPr sz="3600">
                <a:solidFill>
                  <a:srgbClr val="8FAD11"/>
                </a:solidFill>
                <a:latin typeface="Arial" charset="0"/>
              </a:defRPr>
            </a:lvl5pPr>
            <a:lvl6pPr marL="457200" algn="ctr" rtl="0" eaLnBrk="0" fontAlgn="base" hangingPunct="0">
              <a:spcBef>
                <a:spcPct val="0"/>
              </a:spcBef>
              <a:spcAft>
                <a:spcPct val="0"/>
              </a:spcAft>
              <a:defRPr sz="3600">
                <a:solidFill>
                  <a:srgbClr val="8FAD11"/>
                </a:solidFill>
                <a:latin typeface="Arial" charset="0"/>
              </a:defRPr>
            </a:lvl6pPr>
            <a:lvl7pPr marL="914400" algn="ctr" rtl="0" eaLnBrk="0" fontAlgn="base" hangingPunct="0">
              <a:spcBef>
                <a:spcPct val="0"/>
              </a:spcBef>
              <a:spcAft>
                <a:spcPct val="0"/>
              </a:spcAft>
              <a:defRPr sz="3600">
                <a:solidFill>
                  <a:srgbClr val="8FAD11"/>
                </a:solidFill>
                <a:latin typeface="Arial" charset="0"/>
              </a:defRPr>
            </a:lvl7pPr>
            <a:lvl8pPr marL="1371600" algn="ctr" rtl="0" eaLnBrk="0" fontAlgn="base" hangingPunct="0">
              <a:spcBef>
                <a:spcPct val="0"/>
              </a:spcBef>
              <a:spcAft>
                <a:spcPct val="0"/>
              </a:spcAft>
              <a:defRPr sz="3600">
                <a:solidFill>
                  <a:srgbClr val="8FAD11"/>
                </a:solidFill>
                <a:latin typeface="Arial" charset="0"/>
              </a:defRPr>
            </a:lvl8pPr>
            <a:lvl9pPr marL="1828800" algn="ctr" rtl="0" eaLnBrk="0" fontAlgn="base" hangingPunct="0">
              <a:spcBef>
                <a:spcPct val="0"/>
              </a:spcBef>
              <a:spcAft>
                <a:spcPct val="0"/>
              </a:spcAft>
              <a:defRPr sz="3600">
                <a:solidFill>
                  <a:srgbClr val="8FAD11"/>
                </a:solidFill>
                <a:latin typeface="Arial" charset="0"/>
              </a:defRPr>
            </a:lvl9pPr>
          </a:lstStyle>
          <a:p>
            <a:pPr>
              <a:defRPr/>
            </a:pPr>
            <a:br>
              <a:rPr lang="en-GB" altLang="en-US" kern="0" dirty="0"/>
            </a:br>
            <a:endParaRPr lang="en-GB" altLang="en-US" kern="0" dirty="0"/>
          </a:p>
        </p:txBody>
      </p:sp>
      <p:sp>
        <p:nvSpPr>
          <p:cNvPr id="4" name="TextBox 3">
            <a:extLst>
              <a:ext uri="{FF2B5EF4-FFF2-40B4-BE49-F238E27FC236}">
                <a16:creationId xmlns:a16="http://schemas.microsoft.com/office/drawing/2014/main" id="{BC7F9A5E-0D38-4373-BDA0-6733FE230E3B}"/>
              </a:ext>
            </a:extLst>
          </p:cNvPr>
          <p:cNvSpPr txBox="1"/>
          <p:nvPr/>
        </p:nvSpPr>
        <p:spPr>
          <a:xfrm flipH="1">
            <a:off x="9983788" y="5949950"/>
            <a:ext cx="252412" cy="369332"/>
          </a:xfrm>
          <a:prstGeom prst="rect">
            <a:avLst/>
          </a:prstGeom>
          <a:noFill/>
        </p:spPr>
        <p:txBody>
          <a:bodyPr>
            <a:spAutoFit/>
          </a:bodyPr>
          <a:lstStyle/>
          <a:p>
            <a:pPr>
              <a:defRPr/>
            </a:pPr>
            <a:r>
              <a:rPr lang="en-GB" dirty="0">
                <a:solidFill>
                  <a:schemeClr val="bg1">
                    <a:lumMod val="65000"/>
                  </a:schemeClr>
                </a:solidFill>
                <a:sym typeface="Wingdings 2" panose="05020102010507070707" pitchFamily="18" charset="2"/>
              </a:rPr>
              <a:t></a:t>
            </a:r>
            <a:endParaRPr lang="en-GB" dirty="0">
              <a:solidFill>
                <a:schemeClr val="bg1">
                  <a:lumMod val="65000"/>
                </a:schemeClr>
              </a:solidFill>
            </a:endParaRPr>
          </a:p>
        </p:txBody>
      </p:sp>
    </p:spTree>
    <p:extLst>
      <p:ext uri="{BB962C8B-B14F-4D97-AF65-F5344CB8AC3E}">
        <p14:creationId xmlns:p14="http://schemas.microsoft.com/office/powerpoint/2010/main" val="3333956545"/>
      </p:ext>
    </p:extLst>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E9F037-01A7-4DE1-AEB5-3204C3451345}"/>
              </a:ext>
            </a:extLst>
          </p:cNvPr>
          <p:cNvSpPr>
            <a:spLocks noGrp="1"/>
          </p:cNvSpPr>
          <p:nvPr>
            <p:ph type="title"/>
          </p:nvPr>
        </p:nvSpPr>
        <p:spPr/>
        <p:txBody>
          <a:bodyPr>
            <a:normAutofit/>
          </a:bodyPr>
          <a:lstStyle/>
          <a:p>
            <a:r>
              <a:rPr lang="en-US" dirty="0"/>
              <a:t>Verbal praise and positive comments</a:t>
            </a:r>
            <a:endParaRPr lang="en-GB" dirty="0"/>
          </a:p>
        </p:txBody>
      </p:sp>
      <p:pic>
        <p:nvPicPr>
          <p:cNvPr id="3" name="Picture 2">
            <a:extLst>
              <a:ext uri="{FF2B5EF4-FFF2-40B4-BE49-F238E27FC236}">
                <a16:creationId xmlns:a16="http://schemas.microsoft.com/office/drawing/2014/main" id="{B66B6BF0-414E-449A-A205-02A680BC0014}"/>
              </a:ext>
            </a:extLst>
          </p:cNvPr>
          <p:cNvPicPr>
            <a:picLocks noChangeAspect="1"/>
          </p:cNvPicPr>
          <p:nvPr/>
        </p:nvPicPr>
        <p:blipFill>
          <a:blip r:embed="rId2"/>
          <a:stretch>
            <a:fillRect/>
          </a:stretch>
        </p:blipFill>
        <p:spPr>
          <a:xfrm>
            <a:off x="2478947" y="2659353"/>
            <a:ext cx="6790888" cy="3339598"/>
          </a:xfrm>
          <a:prstGeom prst="rect">
            <a:avLst/>
          </a:prstGeom>
        </p:spPr>
      </p:pic>
      <p:sp>
        <p:nvSpPr>
          <p:cNvPr id="4" name="Content Placeholder 3">
            <a:extLst>
              <a:ext uri="{FF2B5EF4-FFF2-40B4-BE49-F238E27FC236}">
                <a16:creationId xmlns:a16="http://schemas.microsoft.com/office/drawing/2014/main" id="{19429171-328C-451B-8FBD-30BD6C659D04}"/>
              </a:ext>
            </a:extLst>
          </p:cNvPr>
          <p:cNvSpPr>
            <a:spLocks noGrp="1"/>
          </p:cNvSpPr>
          <p:nvPr>
            <p:ph idx="1"/>
          </p:nvPr>
        </p:nvSpPr>
        <p:spPr>
          <a:xfrm>
            <a:off x="1429624" y="2522287"/>
            <a:ext cx="9601196" cy="3318936"/>
          </a:xfrm>
        </p:spPr>
        <p:txBody>
          <a:bodyPr/>
          <a:lstStyle/>
          <a:p>
            <a:endParaRPr lang="en-GB" dirty="0"/>
          </a:p>
        </p:txBody>
      </p:sp>
    </p:spTree>
    <p:extLst>
      <p:ext uri="{BB962C8B-B14F-4D97-AF65-F5344CB8AC3E}">
        <p14:creationId xmlns:p14="http://schemas.microsoft.com/office/powerpoint/2010/main" val="33885427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A930EC-12D9-4E11-8433-8B79968C578A}"/>
              </a:ext>
            </a:extLst>
          </p:cNvPr>
          <p:cNvSpPr>
            <a:spLocks noGrp="1"/>
          </p:cNvSpPr>
          <p:nvPr>
            <p:ph type="title"/>
          </p:nvPr>
        </p:nvSpPr>
        <p:spPr/>
        <p:txBody>
          <a:bodyPr/>
          <a:lstStyle/>
          <a:p>
            <a:r>
              <a:rPr lang="en-US" dirty="0"/>
              <a:t>House Points</a:t>
            </a:r>
            <a:endParaRPr lang="en-GB" dirty="0"/>
          </a:p>
        </p:txBody>
      </p:sp>
      <p:pic>
        <p:nvPicPr>
          <p:cNvPr id="6" name="Content Placeholder 5">
            <a:extLst>
              <a:ext uri="{FF2B5EF4-FFF2-40B4-BE49-F238E27FC236}">
                <a16:creationId xmlns:a16="http://schemas.microsoft.com/office/drawing/2014/main" id="{1B69A264-C5F9-47DE-81BC-1B8A63A456C2}"/>
              </a:ext>
            </a:extLst>
          </p:cNvPr>
          <p:cNvPicPr>
            <a:picLocks noGrp="1" noChangeAspect="1"/>
          </p:cNvPicPr>
          <p:nvPr>
            <p:ph idx="1"/>
          </p:nvPr>
        </p:nvPicPr>
        <p:blipFill>
          <a:blip r:embed="rId2"/>
          <a:stretch>
            <a:fillRect/>
          </a:stretch>
        </p:blipFill>
        <p:spPr>
          <a:xfrm>
            <a:off x="4409367" y="2557463"/>
            <a:ext cx="3373265" cy="3317875"/>
          </a:xfrm>
          <a:prstGeom prst="rect">
            <a:avLst/>
          </a:prstGeom>
        </p:spPr>
      </p:pic>
    </p:spTree>
    <p:extLst>
      <p:ext uri="{BB962C8B-B14F-4D97-AF65-F5344CB8AC3E}">
        <p14:creationId xmlns:p14="http://schemas.microsoft.com/office/powerpoint/2010/main" val="1497719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CCD4F-BA12-402E-B32C-00F5C3B54353}"/>
              </a:ext>
            </a:extLst>
          </p:cNvPr>
          <p:cNvSpPr>
            <a:spLocks noGrp="1"/>
          </p:cNvSpPr>
          <p:nvPr>
            <p:ph type="title"/>
          </p:nvPr>
        </p:nvSpPr>
        <p:spPr/>
        <p:txBody>
          <a:bodyPr/>
          <a:lstStyle/>
          <a:p>
            <a:r>
              <a:rPr lang="en-US" dirty="0"/>
              <a:t>Values Awards </a:t>
            </a:r>
            <a:endParaRPr lang="en-GB" dirty="0"/>
          </a:p>
        </p:txBody>
      </p:sp>
      <p:pic>
        <p:nvPicPr>
          <p:cNvPr id="4" name="Picture 3">
            <a:extLst>
              <a:ext uri="{FF2B5EF4-FFF2-40B4-BE49-F238E27FC236}">
                <a16:creationId xmlns:a16="http://schemas.microsoft.com/office/drawing/2014/main" id="{78A19FBD-63EC-46FE-9FFF-A6A269977E6F}"/>
              </a:ext>
            </a:extLst>
          </p:cNvPr>
          <p:cNvPicPr>
            <a:picLocks noChangeAspect="1"/>
          </p:cNvPicPr>
          <p:nvPr/>
        </p:nvPicPr>
        <p:blipFill>
          <a:blip r:embed="rId2"/>
          <a:stretch>
            <a:fillRect/>
          </a:stretch>
        </p:blipFill>
        <p:spPr>
          <a:xfrm>
            <a:off x="3205161" y="2679146"/>
            <a:ext cx="7209668" cy="2874365"/>
          </a:xfrm>
          <a:prstGeom prst="rect">
            <a:avLst/>
          </a:prstGeom>
        </p:spPr>
      </p:pic>
      <p:sp>
        <p:nvSpPr>
          <p:cNvPr id="5" name="Content Placeholder 4">
            <a:extLst>
              <a:ext uri="{FF2B5EF4-FFF2-40B4-BE49-F238E27FC236}">
                <a16:creationId xmlns:a16="http://schemas.microsoft.com/office/drawing/2014/main" id="{927227D7-C2B6-4A2C-BB3A-D059D2E6645D}"/>
              </a:ext>
            </a:extLst>
          </p:cNvPr>
          <p:cNvSpPr>
            <a:spLocks noGrp="1"/>
          </p:cNvSpPr>
          <p:nvPr>
            <p:ph idx="1"/>
          </p:nvPr>
        </p:nvSpPr>
        <p:spPr/>
        <p:txBody>
          <a:bodyPr/>
          <a:lstStyle/>
          <a:p>
            <a:endParaRPr lang="en-GB" dirty="0"/>
          </a:p>
        </p:txBody>
      </p:sp>
    </p:spTree>
    <p:extLst>
      <p:ext uri="{BB962C8B-B14F-4D97-AF65-F5344CB8AC3E}">
        <p14:creationId xmlns:p14="http://schemas.microsoft.com/office/powerpoint/2010/main" val="30953260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CFAB4-A2A5-47A8-9C45-7E5CB72E6A84}"/>
              </a:ext>
            </a:extLst>
          </p:cNvPr>
          <p:cNvSpPr>
            <a:spLocks noGrp="1"/>
          </p:cNvSpPr>
          <p:nvPr>
            <p:ph type="title"/>
          </p:nvPr>
        </p:nvSpPr>
        <p:spPr/>
        <p:txBody>
          <a:bodyPr/>
          <a:lstStyle/>
          <a:p>
            <a:r>
              <a:rPr lang="en-US" dirty="0"/>
              <a:t>Marbles in the jar</a:t>
            </a:r>
            <a:endParaRPr lang="en-GB" dirty="0"/>
          </a:p>
        </p:txBody>
      </p:sp>
      <p:sp>
        <p:nvSpPr>
          <p:cNvPr id="3" name="Content Placeholder 2">
            <a:extLst>
              <a:ext uri="{FF2B5EF4-FFF2-40B4-BE49-F238E27FC236}">
                <a16:creationId xmlns:a16="http://schemas.microsoft.com/office/drawing/2014/main" id="{087E13DC-8E4A-4A04-80CB-28DA0F29DA76}"/>
              </a:ext>
            </a:extLst>
          </p:cNvPr>
          <p:cNvSpPr>
            <a:spLocks noGrp="1"/>
          </p:cNvSpPr>
          <p:nvPr>
            <p:ph idx="1"/>
          </p:nvPr>
        </p:nvSpPr>
        <p:spPr/>
        <p:txBody>
          <a:bodyPr/>
          <a:lstStyle/>
          <a:p>
            <a:pPr marL="0" indent="0">
              <a:buNone/>
            </a:pPr>
            <a:r>
              <a:rPr lang="en-US" dirty="0"/>
              <a:t>These will look slightly different in every classroom depending on what they need to focus on as a class. </a:t>
            </a:r>
            <a:endParaRPr lang="en-GB" dirty="0"/>
          </a:p>
        </p:txBody>
      </p:sp>
      <p:pic>
        <p:nvPicPr>
          <p:cNvPr id="4" name="Picture 3">
            <a:extLst>
              <a:ext uri="{FF2B5EF4-FFF2-40B4-BE49-F238E27FC236}">
                <a16:creationId xmlns:a16="http://schemas.microsoft.com/office/drawing/2014/main" id="{E1F56EF2-6CDF-4663-8E90-1FE52E028A21}"/>
              </a:ext>
            </a:extLst>
          </p:cNvPr>
          <p:cNvPicPr>
            <a:picLocks noChangeAspect="1"/>
          </p:cNvPicPr>
          <p:nvPr/>
        </p:nvPicPr>
        <p:blipFill>
          <a:blip r:embed="rId2"/>
          <a:stretch>
            <a:fillRect/>
          </a:stretch>
        </p:blipFill>
        <p:spPr>
          <a:xfrm>
            <a:off x="3783204" y="3358857"/>
            <a:ext cx="4625590" cy="3000178"/>
          </a:xfrm>
          <a:prstGeom prst="rect">
            <a:avLst/>
          </a:prstGeom>
        </p:spPr>
      </p:pic>
    </p:spTree>
    <p:extLst>
      <p:ext uri="{BB962C8B-B14F-4D97-AF65-F5344CB8AC3E}">
        <p14:creationId xmlns:p14="http://schemas.microsoft.com/office/powerpoint/2010/main" val="19383330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BFF003-E294-4BC1-A607-4551B915F59B}"/>
              </a:ext>
            </a:extLst>
          </p:cNvPr>
          <p:cNvSpPr>
            <a:spLocks noGrp="1"/>
          </p:cNvSpPr>
          <p:nvPr>
            <p:ph type="title"/>
          </p:nvPr>
        </p:nvSpPr>
        <p:spPr/>
        <p:txBody>
          <a:bodyPr/>
          <a:lstStyle/>
          <a:p>
            <a:r>
              <a:rPr lang="en-US" dirty="0"/>
              <a:t>Wellbeing Sessions</a:t>
            </a:r>
            <a:endParaRPr lang="en-GB" dirty="0"/>
          </a:p>
        </p:txBody>
      </p:sp>
      <p:sp>
        <p:nvSpPr>
          <p:cNvPr id="3" name="Content Placeholder 2">
            <a:extLst>
              <a:ext uri="{FF2B5EF4-FFF2-40B4-BE49-F238E27FC236}">
                <a16:creationId xmlns:a16="http://schemas.microsoft.com/office/drawing/2014/main" id="{7942DD05-20E8-4FB1-B4E8-BA2ED758C1A1}"/>
              </a:ext>
            </a:extLst>
          </p:cNvPr>
          <p:cNvSpPr>
            <a:spLocks noGrp="1"/>
          </p:cNvSpPr>
          <p:nvPr>
            <p:ph idx="1"/>
          </p:nvPr>
        </p:nvSpPr>
        <p:spPr/>
        <p:txBody>
          <a:bodyPr/>
          <a:lstStyle/>
          <a:p>
            <a:r>
              <a:rPr lang="en-US" dirty="0"/>
              <a:t> These sessions take place on a weekly basis within the classroom.</a:t>
            </a:r>
            <a:endParaRPr lang="en-GB" dirty="0"/>
          </a:p>
          <a:p>
            <a:r>
              <a:rPr lang="en-US" dirty="0"/>
              <a:t>During these sessions a range of wellbeing and mental health topics are shared and discussed, the starting point for most of these sessions is a book.</a:t>
            </a:r>
          </a:p>
          <a:p>
            <a:r>
              <a:rPr lang="en-US" dirty="0"/>
              <a:t>We want the children to build up their emotional literacy and vocabulary.</a:t>
            </a:r>
            <a:endParaRPr lang="en-GB" dirty="0"/>
          </a:p>
          <a:p>
            <a:endParaRPr lang="en-GB" dirty="0"/>
          </a:p>
          <a:p>
            <a:endParaRPr lang="en-GB" dirty="0"/>
          </a:p>
        </p:txBody>
      </p:sp>
      <p:pic>
        <p:nvPicPr>
          <p:cNvPr id="4" name="Picture 3">
            <a:extLst>
              <a:ext uri="{FF2B5EF4-FFF2-40B4-BE49-F238E27FC236}">
                <a16:creationId xmlns:a16="http://schemas.microsoft.com/office/drawing/2014/main" id="{CB97DC35-58CB-4589-9EC3-BFA1B43B4CB8}"/>
              </a:ext>
            </a:extLst>
          </p:cNvPr>
          <p:cNvPicPr>
            <a:picLocks noChangeAspect="1"/>
          </p:cNvPicPr>
          <p:nvPr/>
        </p:nvPicPr>
        <p:blipFill>
          <a:blip r:embed="rId2"/>
          <a:stretch>
            <a:fillRect/>
          </a:stretch>
        </p:blipFill>
        <p:spPr>
          <a:xfrm>
            <a:off x="2216247" y="4567470"/>
            <a:ext cx="1326029" cy="1665246"/>
          </a:xfrm>
          <a:prstGeom prst="rect">
            <a:avLst/>
          </a:prstGeom>
        </p:spPr>
      </p:pic>
      <p:pic>
        <p:nvPicPr>
          <p:cNvPr id="5" name="Picture 4">
            <a:extLst>
              <a:ext uri="{FF2B5EF4-FFF2-40B4-BE49-F238E27FC236}">
                <a16:creationId xmlns:a16="http://schemas.microsoft.com/office/drawing/2014/main" id="{4BBDA172-4444-4F27-B6DC-D18E423B8692}"/>
              </a:ext>
            </a:extLst>
          </p:cNvPr>
          <p:cNvPicPr>
            <a:picLocks noChangeAspect="1"/>
          </p:cNvPicPr>
          <p:nvPr/>
        </p:nvPicPr>
        <p:blipFill>
          <a:blip r:embed="rId3"/>
          <a:stretch>
            <a:fillRect/>
          </a:stretch>
        </p:blipFill>
        <p:spPr>
          <a:xfrm>
            <a:off x="5108895" y="4690825"/>
            <a:ext cx="1539999" cy="1576093"/>
          </a:xfrm>
          <a:prstGeom prst="rect">
            <a:avLst/>
          </a:prstGeom>
        </p:spPr>
      </p:pic>
      <p:pic>
        <p:nvPicPr>
          <p:cNvPr id="6" name="Picture 5">
            <a:extLst>
              <a:ext uri="{FF2B5EF4-FFF2-40B4-BE49-F238E27FC236}">
                <a16:creationId xmlns:a16="http://schemas.microsoft.com/office/drawing/2014/main" id="{1CA0E462-2452-408D-BAC3-7D5368033191}"/>
              </a:ext>
            </a:extLst>
          </p:cNvPr>
          <p:cNvPicPr>
            <a:picLocks noChangeAspect="1"/>
          </p:cNvPicPr>
          <p:nvPr/>
        </p:nvPicPr>
        <p:blipFill>
          <a:blip r:embed="rId4"/>
          <a:stretch>
            <a:fillRect/>
          </a:stretch>
        </p:blipFill>
        <p:spPr>
          <a:xfrm>
            <a:off x="8456103" y="4533269"/>
            <a:ext cx="1124124" cy="1733649"/>
          </a:xfrm>
          <a:prstGeom prst="rect">
            <a:avLst/>
          </a:prstGeom>
        </p:spPr>
      </p:pic>
    </p:spTree>
    <p:extLst>
      <p:ext uri="{BB962C8B-B14F-4D97-AF65-F5344CB8AC3E}">
        <p14:creationId xmlns:p14="http://schemas.microsoft.com/office/powerpoint/2010/main" val="282366943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4F3C6C-379C-43CA-B2EE-27DB45340CBE}"/>
              </a:ext>
            </a:extLst>
          </p:cNvPr>
          <p:cNvSpPr>
            <a:spLocks noGrp="1"/>
          </p:cNvSpPr>
          <p:nvPr>
            <p:ph type="title"/>
          </p:nvPr>
        </p:nvSpPr>
        <p:spPr/>
        <p:txBody>
          <a:bodyPr/>
          <a:lstStyle/>
          <a:p>
            <a:endParaRPr lang="en-GB"/>
          </a:p>
        </p:txBody>
      </p:sp>
      <p:pic>
        <p:nvPicPr>
          <p:cNvPr id="4" name="Content Placeholder 3">
            <a:extLst>
              <a:ext uri="{FF2B5EF4-FFF2-40B4-BE49-F238E27FC236}">
                <a16:creationId xmlns:a16="http://schemas.microsoft.com/office/drawing/2014/main" id="{394EBBD7-0955-4B3A-A8A0-6E0B6C15E7F1}"/>
              </a:ext>
            </a:extLst>
          </p:cNvPr>
          <p:cNvPicPr>
            <a:picLocks noGrp="1" noChangeAspect="1"/>
          </p:cNvPicPr>
          <p:nvPr>
            <p:ph idx="1"/>
          </p:nvPr>
        </p:nvPicPr>
        <p:blipFill>
          <a:blip r:embed="rId2"/>
          <a:stretch>
            <a:fillRect/>
          </a:stretch>
        </p:blipFill>
        <p:spPr>
          <a:xfrm>
            <a:off x="1295402" y="982132"/>
            <a:ext cx="4635649" cy="4681821"/>
          </a:xfrm>
          <a:prstGeom prst="rect">
            <a:avLst/>
          </a:prstGeom>
        </p:spPr>
      </p:pic>
      <p:sp>
        <p:nvSpPr>
          <p:cNvPr id="6" name="TextBox 5">
            <a:extLst>
              <a:ext uri="{FF2B5EF4-FFF2-40B4-BE49-F238E27FC236}">
                <a16:creationId xmlns:a16="http://schemas.microsoft.com/office/drawing/2014/main" id="{77382402-EE13-497B-A3B6-FD3DEC74835F}"/>
              </a:ext>
            </a:extLst>
          </p:cNvPr>
          <p:cNvSpPr txBox="1"/>
          <p:nvPr/>
        </p:nvSpPr>
        <p:spPr>
          <a:xfrm>
            <a:off x="6214369" y="2485748"/>
            <a:ext cx="4909351" cy="2585323"/>
          </a:xfrm>
          <a:prstGeom prst="rect">
            <a:avLst/>
          </a:prstGeom>
          <a:noFill/>
        </p:spPr>
        <p:txBody>
          <a:bodyPr wrap="square" rtlCol="0">
            <a:spAutoFit/>
          </a:bodyPr>
          <a:lstStyle/>
          <a:p>
            <a:r>
              <a:rPr lang="en-US" dirty="0"/>
              <a:t>We have 6 basic emotional responses</a:t>
            </a:r>
          </a:p>
          <a:p>
            <a:r>
              <a:rPr lang="en-US" dirty="0"/>
              <a:t>-fear</a:t>
            </a:r>
          </a:p>
          <a:p>
            <a:r>
              <a:rPr lang="en-US" dirty="0"/>
              <a:t>-anger</a:t>
            </a:r>
          </a:p>
          <a:p>
            <a:r>
              <a:rPr lang="en-US" dirty="0"/>
              <a:t>-disgust</a:t>
            </a:r>
          </a:p>
          <a:p>
            <a:r>
              <a:rPr lang="en-US" dirty="0"/>
              <a:t>-sad</a:t>
            </a:r>
          </a:p>
          <a:p>
            <a:r>
              <a:rPr lang="en-US" dirty="0"/>
              <a:t>-happy</a:t>
            </a:r>
          </a:p>
          <a:p>
            <a:r>
              <a:rPr lang="en-US" dirty="0"/>
              <a:t>-surprise</a:t>
            </a:r>
          </a:p>
          <a:p>
            <a:endParaRPr lang="en-US" dirty="0"/>
          </a:p>
          <a:p>
            <a:r>
              <a:rPr lang="en-US" dirty="0"/>
              <a:t>All of our feelings sit behind these.</a:t>
            </a:r>
            <a:endParaRPr lang="en-GB" dirty="0"/>
          </a:p>
        </p:txBody>
      </p:sp>
    </p:spTree>
    <p:extLst>
      <p:ext uri="{BB962C8B-B14F-4D97-AF65-F5344CB8AC3E}">
        <p14:creationId xmlns:p14="http://schemas.microsoft.com/office/powerpoint/2010/main" val="7798936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5954" name="Picture 2" descr="Image result for you can't teach children to behave better by making them feel worse">
            <a:hlinkClick r:id="rId3"/>
            <a:extLst>
              <a:ext uri="{FF2B5EF4-FFF2-40B4-BE49-F238E27FC236}">
                <a16:creationId xmlns:a16="http://schemas.microsoft.com/office/drawing/2014/main" id="{0418DAC4-8209-475F-B414-AAE5A87C536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34827" y="656947"/>
            <a:ext cx="7392140" cy="55441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itle 1">
            <a:extLst>
              <a:ext uri="{FF2B5EF4-FFF2-40B4-BE49-F238E27FC236}">
                <a16:creationId xmlns:a16="http://schemas.microsoft.com/office/drawing/2014/main" id="{EDE86F69-2003-470B-BDEE-F5AAAC761FFF}"/>
              </a:ext>
            </a:extLst>
          </p:cNvPr>
          <p:cNvSpPr>
            <a:spLocks noGrp="1" noChangeArrowheads="1"/>
          </p:cNvSpPr>
          <p:nvPr>
            <p:ph type="ctrTitle"/>
          </p:nvPr>
        </p:nvSpPr>
        <p:spPr bwMode="auto">
          <a:xfrm>
            <a:off x="2063750" y="1963024"/>
            <a:ext cx="8205788" cy="3194764"/>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Autofit/>
          </a:bodyPr>
          <a:lstStyle/>
          <a:p>
            <a:r>
              <a:rPr lang="en-GB" altLang="en-US" dirty="0"/>
              <a:t>What do consequences in our school look like?</a:t>
            </a:r>
            <a:br>
              <a:rPr lang="en-GB" altLang="en-US" dirty="0"/>
            </a:br>
            <a:endParaRPr lang="en-GB" altLang="en-US" dirty="0"/>
          </a:p>
        </p:txBody>
      </p:sp>
      <p:sp>
        <p:nvSpPr>
          <p:cNvPr id="3" name="Title 1">
            <a:extLst>
              <a:ext uri="{FF2B5EF4-FFF2-40B4-BE49-F238E27FC236}">
                <a16:creationId xmlns:a16="http://schemas.microsoft.com/office/drawing/2014/main" id="{37A5651A-FB40-4002-A223-7B2923A2E3CE}"/>
              </a:ext>
            </a:extLst>
          </p:cNvPr>
          <p:cNvSpPr txBox="1">
            <a:spLocks noChangeArrowheads="1"/>
          </p:cNvSpPr>
          <p:nvPr/>
        </p:nvSpPr>
        <p:spPr bwMode="auto">
          <a:xfrm flipV="1">
            <a:off x="2063750" y="3363985"/>
            <a:ext cx="8205788" cy="65015"/>
          </a:xfrm>
          <a:prstGeom prst="rect">
            <a:avLst/>
          </a:prstGeom>
          <a:noFill/>
        </p:spPr>
        <p:txBody>
          <a:bodyPr/>
          <a:lstStyle>
            <a:lvl1pPr algn="ctr" rtl="0" eaLnBrk="0" fontAlgn="base" hangingPunct="0">
              <a:spcBef>
                <a:spcPct val="0"/>
              </a:spcBef>
              <a:spcAft>
                <a:spcPct val="0"/>
              </a:spcAft>
              <a:defRPr sz="3600">
                <a:solidFill>
                  <a:srgbClr val="8FAD11"/>
                </a:solidFill>
                <a:latin typeface="+mj-lt"/>
                <a:ea typeface="+mj-ea"/>
                <a:cs typeface="+mj-cs"/>
              </a:defRPr>
            </a:lvl1pPr>
            <a:lvl2pPr algn="ctr" rtl="0" eaLnBrk="0" fontAlgn="base" hangingPunct="0">
              <a:spcBef>
                <a:spcPct val="0"/>
              </a:spcBef>
              <a:spcAft>
                <a:spcPct val="0"/>
              </a:spcAft>
              <a:defRPr sz="3600">
                <a:solidFill>
                  <a:srgbClr val="8FAD11"/>
                </a:solidFill>
                <a:latin typeface="Arial" charset="0"/>
              </a:defRPr>
            </a:lvl2pPr>
            <a:lvl3pPr algn="ctr" rtl="0" eaLnBrk="0" fontAlgn="base" hangingPunct="0">
              <a:spcBef>
                <a:spcPct val="0"/>
              </a:spcBef>
              <a:spcAft>
                <a:spcPct val="0"/>
              </a:spcAft>
              <a:defRPr sz="3600">
                <a:solidFill>
                  <a:srgbClr val="8FAD11"/>
                </a:solidFill>
                <a:latin typeface="Arial" charset="0"/>
              </a:defRPr>
            </a:lvl3pPr>
            <a:lvl4pPr algn="ctr" rtl="0" eaLnBrk="0" fontAlgn="base" hangingPunct="0">
              <a:spcBef>
                <a:spcPct val="0"/>
              </a:spcBef>
              <a:spcAft>
                <a:spcPct val="0"/>
              </a:spcAft>
              <a:defRPr sz="3600">
                <a:solidFill>
                  <a:srgbClr val="8FAD11"/>
                </a:solidFill>
                <a:latin typeface="Arial" charset="0"/>
              </a:defRPr>
            </a:lvl4pPr>
            <a:lvl5pPr algn="ctr" rtl="0" eaLnBrk="0" fontAlgn="base" hangingPunct="0">
              <a:spcBef>
                <a:spcPct val="0"/>
              </a:spcBef>
              <a:spcAft>
                <a:spcPct val="0"/>
              </a:spcAft>
              <a:defRPr sz="3600">
                <a:solidFill>
                  <a:srgbClr val="8FAD11"/>
                </a:solidFill>
                <a:latin typeface="Arial" charset="0"/>
              </a:defRPr>
            </a:lvl5pPr>
            <a:lvl6pPr marL="457200" algn="ctr" rtl="0" eaLnBrk="0" fontAlgn="base" hangingPunct="0">
              <a:spcBef>
                <a:spcPct val="0"/>
              </a:spcBef>
              <a:spcAft>
                <a:spcPct val="0"/>
              </a:spcAft>
              <a:defRPr sz="3600">
                <a:solidFill>
                  <a:srgbClr val="8FAD11"/>
                </a:solidFill>
                <a:latin typeface="Arial" charset="0"/>
              </a:defRPr>
            </a:lvl6pPr>
            <a:lvl7pPr marL="914400" algn="ctr" rtl="0" eaLnBrk="0" fontAlgn="base" hangingPunct="0">
              <a:spcBef>
                <a:spcPct val="0"/>
              </a:spcBef>
              <a:spcAft>
                <a:spcPct val="0"/>
              </a:spcAft>
              <a:defRPr sz="3600">
                <a:solidFill>
                  <a:srgbClr val="8FAD11"/>
                </a:solidFill>
                <a:latin typeface="Arial" charset="0"/>
              </a:defRPr>
            </a:lvl7pPr>
            <a:lvl8pPr marL="1371600" algn="ctr" rtl="0" eaLnBrk="0" fontAlgn="base" hangingPunct="0">
              <a:spcBef>
                <a:spcPct val="0"/>
              </a:spcBef>
              <a:spcAft>
                <a:spcPct val="0"/>
              </a:spcAft>
              <a:defRPr sz="3600">
                <a:solidFill>
                  <a:srgbClr val="8FAD11"/>
                </a:solidFill>
                <a:latin typeface="Arial" charset="0"/>
              </a:defRPr>
            </a:lvl8pPr>
            <a:lvl9pPr marL="1828800" algn="ctr" rtl="0" eaLnBrk="0" fontAlgn="base" hangingPunct="0">
              <a:spcBef>
                <a:spcPct val="0"/>
              </a:spcBef>
              <a:spcAft>
                <a:spcPct val="0"/>
              </a:spcAft>
              <a:defRPr sz="3600">
                <a:solidFill>
                  <a:srgbClr val="8FAD11"/>
                </a:solidFill>
                <a:latin typeface="Arial" charset="0"/>
              </a:defRPr>
            </a:lvl9pPr>
          </a:lstStyle>
          <a:p>
            <a:pPr>
              <a:defRPr/>
            </a:pPr>
            <a:br>
              <a:rPr lang="en-GB" altLang="en-US" kern="0" dirty="0"/>
            </a:br>
            <a:endParaRPr lang="en-GB" altLang="en-US" kern="0" dirty="0"/>
          </a:p>
        </p:txBody>
      </p:sp>
      <p:sp>
        <p:nvSpPr>
          <p:cNvPr id="4" name="TextBox 3">
            <a:extLst>
              <a:ext uri="{FF2B5EF4-FFF2-40B4-BE49-F238E27FC236}">
                <a16:creationId xmlns:a16="http://schemas.microsoft.com/office/drawing/2014/main" id="{BC7F9A5E-0D38-4373-BDA0-6733FE230E3B}"/>
              </a:ext>
            </a:extLst>
          </p:cNvPr>
          <p:cNvSpPr txBox="1"/>
          <p:nvPr/>
        </p:nvSpPr>
        <p:spPr>
          <a:xfrm flipH="1">
            <a:off x="9983788" y="5949950"/>
            <a:ext cx="252412" cy="369332"/>
          </a:xfrm>
          <a:prstGeom prst="rect">
            <a:avLst/>
          </a:prstGeom>
          <a:noFill/>
        </p:spPr>
        <p:txBody>
          <a:bodyPr>
            <a:spAutoFit/>
          </a:bodyPr>
          <a:lstStyle/>
          <a:p>
            <a:pPr>
              <a:defRPr/>
            </a:pPr>
            <a:r>
              <a:rPr lang="en-GB" dirty="0">
                <a:solidFill>
                  <a:schemeClr val="bg1">
                    <a:lumMod val="65000"/>
                  </a:schemeClr>
                </a:solidFill>
                <a:sym typeface="Wingdings 2" panose="05020102010507070707" pitchFamily="18" charset="2"/>
              </a:rPr>
              <a:t></a:t>
            </a:r>
            <a:endParaRPr lang="en-GB" dirty="0">
              <a:solidFill>
                <a:schemeClr val="bg1">
                  <a:lumMod val="65000"/>
                </a:schemeClr>
              </a:solidFill>
            </a:endParaRPr>
          </a:p>
        </p:txBody>
      </p:sp>
    </p:spTree>
    <p:extLst>
      <p:ext uri="{BB962C8B-B14F-4D97-AF65-F5344CB8AC3E}">
        <p14:creationId xmlns:p14="http://schemas.microsoft.com/office/powerpoint/2010/main" val="1587483783"/>
      </p:ext>
    </p:extLst>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59404C-E02D-4E10-B6A5-7C7FD726E9A6}"/>
              </a:ext>
            </a:extLst>
          </p:cNvPr>
          <p:cNvSpPr>
            <a:spLocks noGrp="1"/>
          </p:cNvSpPr>
          <p:nvPr>
            <p:ph type="title"/>
          </p:nvPr>
        </p:nvSpPr>
        <p:spPr/>
        <p:txBody>
          <a:bodyPr>
            <a:normAutofit fontScale="90000"/>
          </a:bodyPr>
          <a:lstStyle/>
          <a:p>
            <a:r>
              <a:rPr lang="en-GB" dirty="0"/>
              <a:t>What do consequences look like when anti-social behaviours occur?</a:t>
            </a:r>
            <a:br>
              <a:rPr lang="en-GB" dirty="0"/>
            </a:br>
            <a:endParaRPr lang="en-GB" dirty="0"/>
          </a:p>
        </p:txBody>
      </p:sp>
      <p:sp>
        <p:nvSpPr>
          <p:cNvPr id="3" name="Content Placeholder 2">
            <a:extLst>
              <a:ext uri="{FF2B5EF4-FFF2-40B4-BE49-F238E27FC236}">
                <a16:creationId xmlns:a16="http://schemas.microsoft.com/office/drawing/2014/main" id="{706AB128-CB96-4037-912C-3D5669EA8C91}"/>
              </a:ext>
            </a:extLst>
          </p:cNvPr>
          <p:cNvSpPr>
            <a:spLocks noGrp="1"/>
          </p:cNvSpPr>
          <p:nvPr>
            <p:ph idx="1"/>
          </p:nvPr>
        </p:nvSpPr>
        <p:spPr/>
        <p:txBody>
          <a:bodyPr/>
          <a:lstStyle/>
          <a:p>
            <a:pPr marL="0" indent="0">
              <a:buNone/>
            </a:pPr>
            <a:r>
              <a:rPr lang="en-GB" dirty="0"/>
              <a:t>Where children show anti-social behaviours, it is appropriate and necessary for them to see the consequences to their actions. There are two types of consequences that should be used, Protective and /or Educational. In both cases the use of the word ‘obviously’ is essential in considering the consequence for the pupil. When carrying out conversations with children about their actions this should be done during their free time (break time and lunchtime).</a:t>
            </a:r>
          </a:p>
          <a:p>
            <a:endParaRPr lang="en-GB" dirty="0"/>
          </a:p>
        </p:txBody>
      </p:sp>
    </p:spTree>
    <p:extLst>
      <p:ext uri="{BB962C8B-B14F-4D97-AF65-F5344CB8AC3E}">
        <p14:creationId xmlns:p14="http://schemas.microsoft.com/office/powerpoint/2010/main" val="32224985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0F0FA3-3DFF-4E31-B776-3DD557264665}"/>
              </a:ext>
            </a:extLst>
          </p:cNvPr>
          <p:cNvSpPr>
            <a:spLocks noGrp="1"/>
          </p:cNvSpPr>
          <p:nvPr>
            <p:ph type="title"/>
          </p:nvPr>
        </p:nvSpPr>
        <p:spPr/>
        <p:txBody>
          <a:bodyPr/>
          <a:lstStyle/>
          <a:p>
            <a:r>
              <a:rPr lang="en-US" dirty="0"/>
              <a:t>Initial key questions</a:t>
            </a:r>
            <a:endParaRPr lang="en-GB" dirty="0"/>
          </a:p>
        </p:txBody>
      </p:sp>
      <p:sp>
        <p:nvSpPr>
          <p:cNvPr id="3" name="Content Placeholder 2">
            <a:extLst>
              <a:ext uri="{FF2B5EF4-FFF2-40B4-BE49-F238E27FC236}">
                <a16:creationId xmlns:a16="http://schemas.microsoft.com/office/drawing/2014/main" id="{D02295E8-74EC-46B2-A1CD-4E8787B4A8A5}"/>
              </a:ext>
            </a:extLst>
          </p:cNvPr>
          <p:cNvSpPr>
            <a:spLocks noGrp="1"/>
          </p:cNvSpPr>
          <p:nvPr>
            <p:ph idx="1"/>
          </p:nvPr>
        </p:nvSpPr>
        <p:spPr/>
        <p:txBody>
          <a:bodyPr>
            <a:normAutofit fontScale="77500" lnSpcReduction="20000"/>
          </a:bodyPr>
          <a:lstStyle/>
          <a:p>
            <a:pPr marL="0" indent="0">
              <a:buNone/>
            </a:pPr>
            <a:r>
              <a:rPr lang="en-US" dirty="0"/>
              <a:t>When consequences are being put in place staff members will need to consider:</a:t>
            </a:r>
            <a:endParaRPr lang="en-GB" dirty="0"/>
          </a:p>
          <a:p>
            <a:r>
              <a:rPr lang="en-US" dirty="0"/>
              <a:t>What limits to freedom are necessary for safety or wellbeing following an incident? </a:t>
            </a:r>
            <a:endParaRPr lang="en-GB" dirty="0"/>
          </a:p>
          <a:p>
            <a:r>
              <a:rPr lang="en-US" dirty="0"/>
              <a:t>How is the harm removed? </a:t>
            </a:r>
            <a:endParaRPr lang="en-GB" dirty="0"/>
          </a:p>
          <a:p>
            <a:r>
              <a:rPr lang="en-US" dirty="0"/>
              <a:t>How long will these need to be in place? (Normally protective consequences are outcomes rather than time limited) </a:t>
            </a:r>
            <a:endParaRPr lang="en-GB" dirty="0"/>
          </a:p>
          <a:p>
            <a:r>
              <a:rPr lang="en-US" dirty="0"/>
              <a:t>What are the educational consequences? </a:t>
            </a:r>
            <a:endParaRPr lang="en-GB" dirty="0"/>
          </a:p>
          <a:p>
            <a:r>
              <a:rPr lang="en-US" dirty="0"/>
              <a:t>What does the child need to learn? </a:t>
            </a:r>
            <a:endParaRPr lang="en-GB" dirty="0"/>
          </a:p>
          <a:p>
            <a:r>
              <a:rPr lang="en-US" dirty="0"/>
              <a:t>What do you need to teach them? </a:t>
            </a:r>
            <a:endParaRPr lang="en-GB" dirty="0"/>
          </a:p>
          <a:p>
            <a:r>
              <a:rPr lang="en-US" dirty="0"/>
              <a:t>How are you going to teach them?  </a:t>
            </a:r>
            <a:endParaRPr lang="en-GB" dirty="0"/>
          </a:p>
          <a:p>
            <a:pPr marL="0" indent="0">
              <a:buNone/>
            </a:pPr>
            <a:endParaRPr lang="en-GB" dirty="0"/>
          </a:p>
        </p:txBody>
      </p:sp>
    </p:spTree>
    <p:extLst>
      <p:ext uri="{BB962C8B-B14F-4D97-AF65-F5344CB8AC3E}">
        <p14:creationId xmlns:p14="http://schemas.microsoft.com/office/powerpoint/2010/main" val="296354918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B0E32F-79CD-44EB-B3E4-67B33B1A7570}"/>
              </a:ext>
            </a:extLst>
          </p:cNvPr>
          <p:cNvSpPr>
            <a:spLocks noGrp="1"/>
          </p:cNvSpPr>
          <p:nvPr>
            <p:ph type="title"/>
          </p:nvPr>
        </p:nvSpPr>
        <p:spPr/>
        <p:txBody>
          <a:bodyPr/>
          <a:lstStyle/>
          <a:p>
            <a:r>
              <a:rPr lang="en-US" dirty="0"/>
              <a:t>Educational Consequences </a:t>
            </a:r>
            <a:endParaRPr lang="en-GB" dirty="0"/>
          </a:p>
        </p:txBody>
      </p:sp>
      <p:sp>
        <p:nvSpPr>
          <p:cNvPr id="3" name="Content Placeholder 2">
            <a:extLst>
              <a:ext uri="{FF2B5EF4-FFF2-40B4-BE49-F238E27FC236}">
                <a16:creationId xmlns:a16="http://schemas.microsoft.com/office/drawing/2014/main" id="{61C72268-9DF6-4343-98D1-90FDF0CE4646}"/>
              </a:ext>
            </a:extLst>
          </p:cNvPr>
          <p:cNvSpPr>
            <a:spLocks noGrp="1"/>
          </p:cNvSpPr>
          <p:nvPr>
            <p:ph idx="1"/>
          </p:nvPr>
        </p:nvSpPr>
        <p:spPr/>
        <p:txBody>
          <a:bodyPr>
            <a:normAutofit lnSpcReduction="10000"/>
          </a:bodyPr>
          <a:lstStyle/>
          <a:p>
            <a:pPr marL="0" indent="0">
              <a:buNone/>
            </a:pPr>
            <a:r>
              <a:rPr lang="en-GB" dirty="0"/>
              <a:t>Educational consequences is to aid learning, rehearsing, or teaching so the freedom can be returned. In assessing the need for a consequence we will ask: </a:t>
            </a:r>
          </a:p>
          <a:p>
            <a:r>
              <a:rPr lang="en-GB" dirty="0"/>
              <a:t>What happened? </a:t>
            </a:r>
          </a:p>
          <a:p>
            <a:r>
              <a:rPr lang="en-GB" dirty="0"/>
              <a:t>What were people thinking and feeling at the time? </a:t>
            </a:r>
          </a:p>
          <a:p>
            <a:r>
              <a:rPr lang="en-GB" dirty="0"/>
              <a:t>Who has been affected and how? </a:t>
            </a:r>
          </a:p>
          <a:p>
            <a:r>
              <a:rPr lang="en-GB" dirty="0"/>
              <a:t>How can we put right the harm? </a:t>
            </a:r>
          </a:p>
          <a:p>
            <a:r>
              <a:rPr lang="en-GB" dirty="0"/>
              <a:t>What have we learnt so we are able to make a different choice next time?</a:t>
            </a:r>
          </a:p>
          <a:p>
            <a:endParaRPr lang="en-GB" dirty="0"/>
          </a:p>
        </p:txBody>
      </p:sp>
    </p:spTree>
    <p:extLst>
      <p:ext uri="{BB962C8B-B14F-4D97-AF65-F5344CB8AC3E}">
        <p14:creationId xmlns:p14="http://schemas.microsoft.com/office/powerpoint/2010/main" val="82843657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A3EEC6-4ED5-4B43-BAE8-E2902640B03B}"/>
              </a:ext>
            </a:extLst>
          </p:cNvPr>
          <p:cNvSpPr>
            <a:spLocks noGrp="1"/>
          </p:cNvSpPr>
          <p:nvPr>
            <p:ph type="title"/>
          </p:nvPr>
        </p:nvSpPr>
        <p:spPr/>
        <p:txBody>
          <a:bodyPr/>
          <a:lstStyle/>
          <a:p>
            <a:r>
              <a:rPr lang="en-US" dirty="0"/>
              <a:t>Interventions </a:t>
            </a:r>
            <a:endParaRPr lang="en-GB" dirty="0"/>
          </a:p>
        </p:txBody>
      </p:sp>
      <p:sp>
        <p:nvSpPr>
          <p:cNvPr id="3" name="Content Placeholder 2">
            <a:extLst>
              <a:ext uri="{FF2B5EF4-FFF2-40B4-BE49-F238E27FC236}">
                <a16:creationId xmlns:a16="http://schemas.microsoft.com/office/drawing/2014/main" id="{566C2D27-BEC2-4358-99A7-9C94CAAC07D2}"/>
              </a:ext>
            </a:extLst>
          </p:cNvPr>
          <p:cNvSpPr>
            <a:spLocks noGrp="1"/>
          </p:cNvSpPr>
          <p:nvPr>
            <p:ph idx="1"/>
          </p:nvPr>
        </p:nvSpPr>
        <p:spPr/>
        <p:txBody>
          <a:bodyPr>
            <a:normAutofit fontScale="92500" lnSpcReduction="10000"/>
          </a:bodyPr>
          <a:lstStyle/>
          <a:p>
            <a:pPr marL="0" indent="0">
              <a:buNone/>
            </a:pPr>
            <a:r>
              <a:rPr lang="en-GB" dirty="0"/>
              <a:t>What intervention could we use to support the discussions that have taken place?</a:t>
            </a:r>
          </a:p>
          <a:p>
            <a:pPr lvl="0"/>
            <a:r>
              <a:rPr lang="en-US" dirty="0"/>
              <a:t>Writing/drawing a sorry note</a:t>
            </a:r>
            <a:endParaRPr lang="en-GB" dirty="0"/>
          </a:p>
          <a:p>
            <a:pPr lvl="0"/>
            <a:r>
              <a:rPr lang="en-US" dirty="0"/>
              <a:t>Practice sharing</a:t>
            </a:r>
            <a:endParaRPr lang="en-GB" dirty="0"/>
          </a:p>
          <a:p>
            <a:pPr lvl="0"/>
            <a:r>
              <a:rPr lang="en-US" dirty="0"/>
              <a:t>Teach the children new games they could play at playtime/lunchtime</a:t>
            </a:r>
            <a:endParaRPr lang="en-GB" dirty="0"/>
          </a:p>
          <a:p>
            <a:pPr lvl="0"/>
            <a:r>
              <a:rPr lang="en-US" dirty="0"/>
              <a:t>Model turn taking</a:t>
            </a:r>
            <a:endParaRPr lang="en-GB" dirty="0"/>
          </a:p>
          <a:p>
            <a:pPr lvl="0"/>
            <a:r>
              <a:rPr lang="en-US" dirty="0"/>
              <a:t>Helping to fix what is broken (if it can be fixed)</a:t>
            </a:r>
            <a:endParaRPr lang="en-GB" dirty="0"/>
          </a:p>
          <a:p>
            <a:pPr lvl="0"/>
            <a:r>
              <a:rPr lang="en-US" dirty="0"/>
              <a:t>Research the real world implications</a:t>
            </a:r>
            <a:endParaRPr lang="en-GB" dirty="0"/>
          </a:p>
          <a:p>
            <a:endParaRPr lang="en-GB" dirty="0"/>
          </a:p>
        </p:txBody>
      </p:sp>
    </p:spTree>
    <p:extLst>
      <p:ext uri="{BB962C8B-B14F-4D97-AF65-F5344CB8AC3E}">
        <p14:creationId xmlns:p14="http://schemas.microsoft.com/office/powerpoint/2010/main" val="208004719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8174F8-B2A4-4232-AF05-CE2A816ECE84}"/>
              </a:ext>
            </a:extLst>
          </p:cNvPr>
          <p:cNvSpPr>
            <a:spLocks noGrp="1"/>
          </p:cNvSpPr>
          <p:nvPr>
            <p:ph type="title"/>
          </p:nvPr>
        </p:nvSpPr>
        <p:spPr/>
        <p:txBody>
          <a:bodyPr/>
          <a:lstStyle/>
          <a:p>
            <a:r>
              <a:rPr lang="en-US" dirty="0"/>
              <a:t>Additional Support </a:t>
            </a:r>
            <a:endParaRPr lang="en-GB" dirty="0"/>
          </a:p>
        </p:txBody>
      </p:sp>
      <p:sp>
        <p:nvSpPr>
          <p:cNvPr id="3" name="Content Placeholder 2">
            <a:extLst>
              <a:ext uri="{FF2B5EF4-FFF2-40B4-BE49-F238E27FC236}">
                <a16:creationId xmlns:a16="http://schemas.microsoft.com/office/drawing/2014/main" id="{239A5F95-EE4B-4056-8419-9D50BAD200EE}"/>
              </a:ext>
            </a:extLst>
          </p:cNvPr>
          <p:cNvSpPr>
            <a:spLocks noGrp="1"/>
          </p:cNvSpPr>
          <p:nvPr>
            <p:ph idx="1"/>
          </p:nvPr>
        </p:nvSpPr>
        <p:spPr/>
        <p:txBody>
          <a:bodyPr>
            <a:normAutofit fontScale="47500" lnSpcReduction="20000"/>
          </a:bodyPr>
          <a:lstStyle/>
          <a:p>
            <a:pPr marL="0" indent="0">
              <a:buNone/>
            </a:pPr>
            <a:r>
              <a:rPr lang="en-US" dirty="0"/>
              <a:t>For those children who need extra support to help regulate their emotions, these strategies maybe useful when de-briefing with the children when discussing what has happened:</a:t>
            </a:r>
            <a:endParaRPr lang="en-GB" dirty="0"/>
          </a:p>
          <a:p>
            <a:pPr lvl="0"/>
            <a:r>
              <a:rPr lang="en-US" dirty="0"/>
              <a:t>Social stories</a:t>
            </a:r>
            <a:endParaRPr lang="en-GB" dirty="0"/>
          </a:p>
          <a:p>
            <a:pPr lvl="0"/>
            <a:r>
              <a:rPr lang="en-US" dirty="0"/>
              <a:t>Role play with dolls/teddies</a:t>
            </a:r>
            <a:endParaRPr lang="en-GB" dirty="0"/>
          </a:p>
          <a:p>
            <a:pPr lvl="0"/>
            <a:r>
              <a:rPr lang="en-US" dirty="0"/>
              <a:t>Comic strip conversations</a:t>
            </a:r>
            <a:endParaRPr lang="en-GB" dirty="0"/>
          </a:p>
          <a:p>
            <a:pPr lvl="0"/>
            <a:r>
              <a:rPr lang="en-US" dirty="0"/>
              <a:t>Emotion cards</a:t>
            </a:r>
            <a:endParaRPr lang="en-GB" dirty="0"/>
          </a:p>
          <a:p>
            <a:pPr lvl="0"/>
            <a:r>
              <a:rPr lang="en-US" dirty="0"/>
              <a:t>For the teachers and LSA’s to complete a Therapeutic Plan for the child and share with the parents/careers.</a:t>
            </a:r>
            <a:endParaRPr lang="en-GB" dirty="0"/>
          </a:p>
          <a:p>
            <a:pPr marL="0" lvl="0" indent="0">
              <a:buNone/>
            </a:pPr>
            <a:r>
              <a:rPr lang="en-US" dirty="0"/>
              <a:t>When completing the Therapeutic plan we need to consider:</a:t>
            </a:r>
            <a:endParaRPr lang="en-GB" dirty="0"/>
          </a:p>
          <a:p>
            <a:pPr lvl="0"/>
            <a:r>
              <a:rPr lang="en-US" dirty="0"/>
              <a:t>What type of praise do they respond best to?</a:t>
            </a:r>
            <a:endParaRPr lang="en-GB" dirty="0"/>
          </a:p>
          <a:p>
            <a:pPr lvl="0"/>
            <a:r>
              <a:rPr lang="en-US" dirty="0"/>
              <a:t>What causes them anxiety? How can we help support them with this?</a:t>
            </a:r>
            <a:endParaRPr lang="en-GB" dirty="0"/>
          </a:p>
          <a:p>
            <a:pPr lvl="0"/>
            <a:r>
              <a:rPr lang="en-US" dirty="0"/>
              <a:t>What dangerous </a:t>
            </a:r>
            <a:r>
              <a:rPr lang="en-US" dirty="0" err="1"/>
              <a:t>behaviours</a:t>
            </a:r>
            <a:r>
              <a:rPr lang="en-US" dirty="0"/>
              <a:t> might they present?</a:t>
            </a:r>
            <a:endParaRPr lang="en-GB" dirty="0"/>
          </a:p>
          <a:p>
            <a:pPr lvl="0"/>
            <a:r>
              <a:rPr lang="en-US" dirty="0"/>
              <a:t>What might recovery look like? </a:t>
            </a:r>
            <a:endParaRPr lang="en-GB" dirty="0"/>
          </a:p>
          <a:p>
            <a:pPr lvl="0"/>
            <a:r>
              <a:rPr lang="en-US" dirty="0"/>
              <a:t>What strategies can we use to help support the child?</a:t>
            </a:r>
            <a:endParaRPr lang="en-GB" dirty="0"/>
          </a:p>
          <a:p>
            <a:endParaRPr lang="en-GB" dirty="0"/>
          </a:p>
        </p:txBody>
      </p:sp>
    </p:spTree>
    <p:extLst>
      <p:ext uri="{BB962C8B-B14F-4D97-AF65-F5344CB8AC3E}">
        <p14:creationId xmlns:p14="http://schemas.microsoft.com/office/powerpoint/2010/main" val="363545503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048149-78A9-4320-BCA6-368D21D8B63E}"/>
              </a:ext>
            </a:extLst>
          </p:cNvPr>
          <p:cNvSpPr>
            <a:spLocks noGrp="1"/>
          </p:cNvSpPr>
          <p:nvPr>
            <p:ph type="title"/>
          </p:nvPr>
        </p:nvSpPr>
        <p:spPr/>
        <p:txBody>
          <a:bodyPr/>
          <a:lstStyle/>
          <a:p>
            <a:r>
              <a:rPr lang="en-US" dirty="0"/>
              <a:t>Protective Consequences </a:t>
            </a:r>
            <a:endParaRPr lang="en-GB" dirty="0"/>
          </a:p>
        </p:txBody>
      </p:sp>
      <p:sp>
        <p:nvSpPr>
          <p:cNvPr id="3" name="Content Placeholder 2">
            <a:extLst>
              <a:ext uri="{FF2B5EF4-FFF2-40B4-BE49-F238E27FC236}">
                <a16:creationId xmlns:a16="http://schemas.microsoft.com/office/drawing/2014/main" id="{D10521A0-A0B3-4B39-943C-871CBEBC29AF}"/>
              </a:ext>
            </a:extLst>
          </p:cNvPr>
          <p:cNvSpPr>
            <a:spLocks noGrp="1"/>
          </p:cNvSpPr>
          <p:nvPr>
            <p:ph idx="1"/>
          </p:nvPr>
        </p:nvSpPr>
        <p:spPr/>
        <p:txBody>
          <a:bodyPr>
            <a:normAutofit lnSpcReduction="10000"/>
          </a:bodyPr>
          <a:lstStyle/>
          <a:p>
            <a:pPr marL="0" indent="0">
              <a:buNone/>
            </a:pPr>
            <a:r>
              <a:rPr lang="en-GB" dirty="0"/>
              <a:t>Protective Consequences is a removal of a freedom to manage harm. They are used when required to protect the rights of others and could include:</a:t>
            </a:r>
          </a:p>
          <a:p>
            <a:r>
              <a:rPr lang="en-GB" dirty="0"/>
              <a:t>Increased staff ratio </a:t>
            </a:r>
          </a:p>
          <a:p>
            <a:r>
              <a:rPr lang="en-GB" dirty="0"/>
              <a:t>Change of timetable </a:t>
            </a:r>
          </a:p>
          <a:p>
            <a:r>
              <a:rPr lang="en-GB" dirty="0"/>
              <a:t>Arrangements to access outside space e.g. playground/field. </a:t>
            </a:r>
          </a:p>
          <a:p>
            <a:r>
              <a:rPr lang="en-GB" dirty="0"/>
              <a:t>Differentiated teaching space; hall, outdoor area, little kitchen, Starlight Hub</a:t>
            </a:r>
          </a:p>
          <a:p>
            <a:r>
              <a:rPr lang="en-GB" dirty="0"/>
              <a:t>Appropriate use of exclusion </a:t>
            </a:r>
          </a:p>
        </p:txBody>
      </p:sp>
    </p:spTree>
    <p:extLst>
      <p:ext uri="{BB962C8B-B14F-4D97-AF65-F5344CB8AC3E}">
        <p14:creationId xmlns:p14="http://schemas.microsoft.com/office/powerpoint/2010/main" val="273791166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34BFA1-6B49-4B57-9FCB-C23913B1775D}"/>
              </a:ext>
            </a:extLst>
          </p:cNvPr>
          <p:cNvSpPr>
            <a:spLocks noGrp="1"/>
          </p:cNvSpPr>
          <p:nvPr>
            <p:ph type="title"/>
          </p:nvPr>
        </p:nvSpPr>
        <p:spPr/>
        <p:txBody>
          <a:bodyPr/>
          <a:lstStyle/>
          <a:p>
            <a:r>
              <a:rPr lang="en-US" dirty="0"/>
              <a:t>How can parents help at home?</a:t>
            </a:r>
            <a:endParaRPr lang="en-GB" dirty="0"/>
          </a:p>
        </p:txBody>
      </p:sp>
      <p:sp>
        <p:nvSpPr>
          <p:cNvPr id="3" name="Content Placeholder 2">
            <a:extLst>
              <a:ext uri="{FF2B5EF4-FFF2-40B4-BE49-F238E27FC236}">
                <a16:creationId xmlns:a16="http://schemas.microsoft.com/office/drawing/2014/main" id="{BABAEBDE-0A3C-4D24-A30B-F1F0062F4976}"/>
              </a:ext>
            </a:extLst>
          </p:cNvPr>
          <p:cNvSpPr>
            <a:spLocks noGrp="1"/>
          </p:cNvSpPr>
          <p:nvPr>
            <p:ph idx="1"/>
          </p:nvPr>
        </p:nvSpPr>
        <p:spPr/>
        <p:txBody>
          <a:bodyPr>
            <a:normAutofit fontScale="85000" lnSpcReduction="10000"/>
          </a:bodyPr>
          <a:lstStyle/>
          <a:p>
            <a:r>
              <a:rPr lang="en-US" dirty="0"/>
              <a:t>Encourage your child to talk about your feelings and their feelings – happy, sad, bored, angry, irritated, or excited. It is ok and normal to feel all these things. Let your child know that it is how we learn to respond to our feelings that is so important. </a:t>
            </a:r>
          </a:p>
          <a:p>
            <a:r>
              <a:rPr lang="en-US" dirty="0"/>
              <a:t>Engage in fun activities together e.g. going to the park, going for a walk, baking together, engaging in community activities, playing a family board game or talking around the dinner table. </a:t>
            </a:r>
          </a:p>
          <a:p>
            <a:r>
              <a:rPr lang="en-US" dirty="0"/>
              <a:t>Encourage your child to stick at something they find difficult: support them with a difficult piece of work, a tricky jigsaw puzzle, a long walk, or a challenging sporting activity. This will build up their confidence and promote their positive feelings about themselves. </a:t>
            </a:r>
            <a:endParaRPr lang="en-GB" dirty="0"/>
          </a:p>
        </p:txBody>
      </p:sp>
    </p:spTree>
    <p:extLst>
      <p:ext uri="{BB962C8B-B14F-4D97-AF65-F5344CB8AC3E}">
        <p14:creationId xmlns:p14="http://schemas.microsoft.com/office/powerpoint/2010/main" val="35116994"/>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AB946B"/>
      </a:accent1>
      <a:accent2>
        <a:srgbClr val="C04F32"/>
      </a:accent2>
      <a:accent3>
        <a:srgbClr val="DD8C3C"/>
      </a:accent3>
      <a:accent4>
        <a:srgbClr val="8E684C"/>
      </a:accent4>
      <a:accent5>
        <a:srgbClr val="CBAF62"/>
      </a:accent5>
      <a:accent6>
        <a:srgbClr val="803348"/>
      </a:accent6>
      <a:hlink>
        <a:srgbClr val="86724D"/>
      </a:hlink>
      <a:folHlink>
        <a:srgbClr val="B99E84"/>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A2BEDC8B-F191-493B-BA33-0F4F800A89D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Organic</Template>
  <TotalTime>977</TotalTime>
  <Words>1128</Words>
  <Application>Microsoft Office PowerPoint</Application>
  <PresentationFormat>Widescreen</PresentationFormat>
  <Paragraphs>178</Paragraphs>
  <Slides>24</Slides>
  <Notes>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24</vt:i4>
      </vt:variant>
    </vt:vector>
  </HeadingPairs>
  <TitlesOfParts>
    <vt:vector size="31" baseType="lpstr">
      <vt:lpstr>ＭＳ Ｐゴシック</vt:lpstr>
      <vt:lpstr>Arial</vt:lpstr>
      <vt:lpstr>Calibri</vt:lpstr>
      <vt:lpstr>Garamond</vt:lpstr>
      <vt:lpstr>Verdana</vt:lpstr>
      <vt:lpstr>Wingdings 2</vt:lpstr>
      <vt:lpstr>Organic</vt:lpstr>
      <vt:lpstr>Therapeutic Thinking at Winnersh Primary School </vt:lpstr>
      <vt:lpstr>Why the need for change?</vt:lpstr>
      <vt:lpstr>Our Vision</vt:lpstr>
      <vt:lpstr>Goals</vt:lpstr>
      <vt:lpstr>Values</vt:lpstr>
      <vt:lpstr>PowerPoint Presentation</vt:lpstr>
      <vt:lpstr>We want to promote prosocial feelings within our school</vt:lpstr>
      <vt:lpstr>PowerPoint Presentation</vt:lpstr>
      <vt:lpstr>What do our rewards look like to promote pro-social feelings within the school? </vt:lpstr>
      <vt:lpstr>Verbal praise and positive comments</vt:lpstr>
      <vt:lpstr>House Points</vt:lpstr>
      <vt:lpstr>Values Awards </vt:lpstr>
      <vt:lpstr>Marbles in the jar</vt:lpstr>
      <vt:lpstr>Wellbeing Sessions</vt:lpstr>
      <vt:lpstr>PowerPoint Presentation</vt:lpstr>
      <vt:lpstr>PowerPoint Presentation</vt:lpstr>
      <vt:lpstr>What do consequences in our school look like? </vt:lpstr>
      <vt:lpstr>What do consequences look like when anti-social behaviours occur? </vt:lpstr>
      <vt:lpstr>Initial key questions</vt:lpstr>
      <vt:lpstr>Educational Consequences </vt:lpstr>
      <vt:lpstr>Interventions </vt:lpstr>
      <vt:lpstr>Additional Support </vt:lpstr>
      <vt:lpstr>Protective Consequences </vt:lpstr>
      <vt:lpstr>How can parents help at home?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Dot Farrell</dc:creator>
  <cp:lastModifiedBy>Catherine Collins</cp:lastModifiedBy>
  <cp:revision>45</cp:revision>
  <dcterms:created xsi:type="dcterms:W3CDTF">2022-12-13T11:42:52Z</dcterms:created>
  <dcterms:modified xsi:type="dcterms:W3CDTF">2023-04-24T13:55:46Z</dcterms:modified>
</cp:coreProperties>
</file>